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8" r:id="rId5"/>
    <p:sldMasterId id="2147483667" r:id="rId6"/>
    <p:sldMasterId id="2147483674" r:id="rId7"/>
  </p:sldMasterIdLst>
  <p:notesMasterIdLst>
    <p:notesMasterId r:id="rId44"/>
  </p:notesMasterIdLst>
  <p:handoutMasterIdLst>
    <p:handoutMasterId r:id="rId45"/>
  </p:handoutMasterIdLst>
  <p:sldIdLst>
    <p:sldId id="392" r:id="rId8"/>
    <p:sldId id="362" r:id="rId9"/>
    <p:sldId id="364" r:id="rId10"/>
    <p:sldId id="365" r:id="rId11"/>
    <p:sldId id="366" r:id="rId12"/>
    <p:sldId id="367" r:id="rId13"/>
    <p:sldId id="368" r:id="rId14"/>
    <p:sldId id="369" r:id="rId15"/>
    <p:sldId id="393" r:id="rId16"/>
    <p:sldId id="397" r:id="rId17"/>
    <p:sldId id="398" r:id="rId18"/>
    <p:sldId id="394" r:id="rId19"/>
    <p:sldId id="395" r:id="rId20"/>
    <p:sldId id="396" r:id="rId21"/>
    <p:sldId id="399" r:id="rId22"/>
    <p:sldId id="400" r:id="rId23"/>
    <p:sldId id="372" r:id="rId24"/>
    <p:sldId id="401" r:id="rId25"/>
    <p:sldId id="404" r:id="rId26"/>
    <p:sldId id="405" r:id="rId27"/>
    <p:sldId id="402" r:id="rId28"/>
    <p:sldId id="373" r:id="rId29"/>
    <p:sldId id="403" r:id="rId30"/>
    <p:sldId id="374" r:id="rId31"/>
    <p:sldId id="375" r:id="rId32"/>
    <p:sldId id="377" r:id="rId33"/>
    <p:sldId id="378" r:id="rId34"/>
    <p:sldId id="406" r:id="rId35"/>
    <p:sldId id="379" r:id="rId36"/>
    <p:sldId id="407" r:id="rId37"/>
    <p:sldId id="408" r:id="rId38"/>
    <p:sldId id="381" r:id="rId39"/>
    <p:sldId id="382" r:id="rId40"/>
    <p:sldId id="383" r:id="rId41"/>
    <p:sldId id="387" r:id="rId42"/>
    <p:sldId id="38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008232"/>
    <a:srgbClr val="6624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731"/>
  </p:normalViewPr>
  <p:slideViewPr>
    <p:cSldViewPr snapToGrid="0">
      <p:cViewPr varScale="1">
        <p:scale>
          <a:sx n="108" d="100"/>
          <a:sy n="108" d="100"/>
        </p:scale>
        <p:origin x="1760" y="20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99F9C-0F74-4102-B60F-4005E97CA78C}" type="datetimeFigureOut">
              <a:rPr lang="nl-NL" smtClean="0"/>
              <a:t>06-11-19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AF8650-0093-420E-8457-FDF0E05DBEE9}" type="slidenum">
              <a:rPr lang="nl-NL" smtClean="0"/>
              <a:t>‹nr.›</a:t>
            </a:fld>
            <a:endParaRPr 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45C2C-EB84-44C4-A96E-B46B55BA5D28}" type="datetimeFigureOut">
              <a:rPr lang="nl-NL" smtClean="0"/>
              <a:t>06-11-19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8F784-DFC6-4B03-920A-A6B570C384CD}"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a:t>
            </a:fld>
            <a:endParaRPr lang="nl-NL"/>
          </a:p>
        </p:txBody>
      </p:sp>
    </p:spTree>
    <p:extLst>
      <p:ext uri="{BB962C8B-B14F-4D97-AF65-F5344CB8AC3E}">
        <p14:creationId xmlns:p14="http://schemas.microsoft.com/office/powerpoint/2010/main" val="412577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10</a:t>
            </a:fld>
            <a:endParaRPr lang="nl-NL"/>
          </a:p>
        </p:txBody>
      </p:sp>
    </p:spTree>
    <p:extLst>
      <p:ext uri="{BB962C8B-B14F-4D97-AF65-F5344CB8AC3E}">
        <p14:creationId xmlns:p14="http://schemas.microsoft.com/office/powerpoint/2010/main" val="167944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11</a:t>
            </a:fld>
            <a:endParaRPr lang="nl-NL"/>
          </a:p>
        </p:txBody>
      </p:sp>
    </p:spTree>
    <p:extLst>
      <p:ext uri="{BB962C8B-B14F-4D97-AF65-F5344CB8AC3E}">
        <p14:creationId xmlns:p14="http://schemas.microsoft.com/office/powerpoint/2010/main" val="5920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12</a:t>
            </a:fld>
            <a:endParaRPr lang="nl-NL"/>
          </a:p>
        </p:txBody>
      </p:sp>
    </p:spTree>
    <p:extLst>
      <p:ext uri="{BB962C8B-B14F-4D97-AF65-F5344CB8AC3E}">
        <p14:creationId xmlns:p14="http://schemas.microsoft.com/office/powerpoint/2010/main" val="88244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13</a:t>
            </a:fld>
            <a:endParaRPr lang="nl-NL"/>
          </a:p>
        </p:txBody>
      </p:sp>
    </p:spTree>
    <p:extLst>
      <p:ext uri="{BB962C8B-B14F-4D97-AF65-F5344CB8AC3E}">
        <p14:creationId xmlns:p14="http://schemas.microsoft.com/office/powerpoint/2010/main" val="329233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14</a:t>
            </a:fld>
            <a:endParaRPr lang="nl-NL"/>
          </a:p>
        </p:txBody>
      </p:sp>
    </p:spTree>
    <p:extLst>
      <p:ext uri="{BB962C8B-B14F-4D97-AF65-F5344CB8AC3E}">
        <p14:creationId xmlns:p14="http://schemas.microsoft.com/office/powerpoint/2010/main" val="196806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15</a:t>
            </a:fld>
            <a:endParaRPr lang="nl-NL"/>
          </a:p>
        </p:txBody>
      </p:sp>
    </p:spTree>
    <p:extLst>
      <p:ext uri="{BB962C8B-B14F-4D97-AF65-F5344CB8AC3E}">
        <p14:creationId xmlns:p14="http://schemas.microsoft.com/office/powerpoint/2010/main" val="192834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16</a:t>
            </a:fld>
            <a:endParaRPr lang="nl-NL"/>
          </a:p>
        </p:txBody>
      </p:sp>
    </p:spTree>
    <p:extLst>
      <p:ext uri="{BB962C8B-B14F-4D97-AF65-F5344CB8AC3E}">
        <p14:creationId xmlns:p14="http://schemas.microsoft.com/office/powerpoint/2010/main" val="62179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17</a:t>
            </a:fld>
            <a:endParaRPr lang="nl-NL"/>
          </a:p>
        </p:txBody>
      </p:sp>
    </p:spTree>
    <p:extLst>
      <p:ext uri="{BB962C8B-B14F-4D97-AF65-F5344CB8AC3E}">
        <p14:creationId xmlns:p14="http://schemas.microsoft.com/office/powerpoint/2010/main" val="189860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18</a:t>
            </a:fld>
            <a:endParaRPr lang="nl-NL"/>
          </a:p>
        </p:txBody>
      </p:sp>
    </p:spTree>
    <p:extLst>
      <p:ext uri="{BB962C8B-B14F-4D97-AF65-F5344CB8AC3E}">
        <p14:creationId xmlns:p14="http://schemas.microsoft.com/office/powerpoint/2010/main" val="868522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19</a:t>
            </a:fld>
            <a:endParaRPr lang="nl-NL"/>
          </a:p>
        </p:txBody>
      </p:sp>
    </p:spTree>
    <p:extLst>
      <p:ext uri="{BB962C8B-B14F-4D97-AF65-F5344CB8AC3E}">
        <p14:creationId xmlns:p14="http://schemas.microsoft.com/office/powerpoint/2010/main" val="302449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p:txBody>
      </p:sp>
      <p:sp>
        <p:nvSpPr>
          <p:cNvPr id="4" name="Tijdelijke aanduiding voor dianummer 3"/>
          <p:cNvSpPr>
            <a:spLocks noGrp="1"/>
          </p:cNvSpPr>
          <p:nvPr>
            <p:ph type="sldNum" sz="quarter" idx="10"/>
          </p:nvPr>
        </p:nvSpPr>
        <p:spPr/>
        <p:txBody>
          <a:bodyPr/>
          <a:lstStyle/>
          <a:p>
            <a:pPr>
              <a:defRPr/>
            </a:pPr>
            <a:fld id="{57A3A9AB-5F52-284E-8E06-29A10D540799}" type="slidenum">
              <a:rPr lang="nl-NL" smtClean="0"/>
              <a:pPr>
                <a:defRPr/>
              </a:pPr>
              <a:t>2</a:t>
            </a:fld>
            <a:endParaRPr lang="nl-NL"/>
          </a:p>
        </p:txBody>
      </p:sp>
    </p:spTree>
    <p:extLst>
      <p:ext uri="{BB962C8B-B14F-4D97-AF65-F5344CB8AC3E}">
        <p14:creationId xmlns:p14="http://schemas.microsoft.com/office/powerpoint/2010/main" val="122697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20</a:t>
            </a:fld>
            <a:endParaRPr lang="nl-NL"/>
          </a:p>
        </p:txBody>
      </p:sp>
    </p:spTree>
    <p:extLst>
      <p:ext uri="{BB962C8B-B14F-4D97-AF65-F5344CB8AC3E}">
        <p14:creationId xmlns:p14="http://schemas.microsoft.com/office/powerpoint/2010/main" val="376708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21</a:t>
            </a:fld>
            <a:endParaRPr lang="nl-NL"/>
          </a:p>
        </p:txBody>
      </p:sp>
    </p:spTree>
    <p:extLst>
      <p:ext uri="{BB962C8B-B14F-4D97-AF65-F5344CB8AC3E}">
        <p14:creationId xmlns:p14="http://schemas.microsoft.com/office/powerpoint/2010/main" val="119552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22</a:t>
            </a:fld>
            <a:endParaRPr lang="nl-NL"/>
          </a:p>
        </p:txBody>
      </p:sp>
    </p:spTree>
    <p:extLst>
      <p:ext uri="{BB962C8B-B14F-4D97-AF65-F5344CB8AC3E}">
        <p14:creationId xmlns:p14="http://schemas.microsoft.com/office/powerpoint/2010/main" val="4208740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23</a:t>
            </a:fld>
            <a:endParaRPr lang="nl-NL"/>
          </a:p>
        </p:txBody>
      </p:sp>
    </p:spTree>
    <p:extLst>
      <p:ext uri="{BB962C8B-B14F-4D97-AF65-F5344CB8AC3E}">
        <p14:creationId xmlns:p14="http://schemas.microsoft.com/office/powerpoint/2010/main" val="302646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24</a:t>
            </a:fld>
            <a:endParaRPr lang="nl-NL"/>
          </a:p>
        </p:txBody>
      </p:sp>
    </p:spTree>
    <p:extLst>
      <p:ext uri="{BB962C8B-B14F-4D97-AF65-F5344CB8AC3E}">
        <p14:creationId xmlns:p14="http://schemas.microsoft.com/office/powerpoint/2010/main" val="324456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25</a:t>
            </a:fld>
            <a:endParaRPr lang="nl-NL"/>
          </a:p>
        </p:txBody>
      </p:sp>
    </p:spTree>
    <p:extLst>
      <p:ext uri="{BB962C8B-B14F-4D97-AF65-F5344CB8AC3E}">
        <p14:creationId xmlns:p14="http://schemas.microsoft.com/office/powerpoint/2010/main" val="198442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26</a:t>
            </a:fld>
            <a:endParaRPr lang="nl-NL"/>
          </a:p>
        </p:txBody>
      </p:sp>
    </p:spTree>
    <p:extLst>
      <p:ext uri="{BB962C8B-B14F-4D97-AF65-F5344CB8AC3E}">
        <p14:creationId xmlns:p14="http://schemas.microsoft.com/office/powerpoint/2010/main" val="10364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27</a:t>
            </a:fld>
            <a:endParaRPr lang="nl-NL"/>
          </a:p>
        </p:txBody>
      </p:sp>
    </p:spTree>
    <p:extLst>
      <p:ext uri="{BB962C8B-B14F-4D97-AF65-F5344CB8AC3E}">
        <p14:creationId xmlns:p14="http://schemas.microsoft.com/office/powerpoint/2010/main" val="369381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28</a:t>
            </a:fld>
            <a:endParaRPr lang="nl-NL"/>
          </a:p>
        </p:txBody>
      </p:sp>
    </p:spTree>
    <p:extLst>
      <p:ext uri="{BB962C8B-B14F-4D97-AF65-F5344CB8AC3E}">
        <p14:creationId xmlns:p14="http://schemas.microsoft.com/office/powerpoint/2010/main" val="184401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29</a:t>
            </a:fld>
            <a:endParaRPr lang="nl-NL"/>
          </a:p>
        </p:txBody>
      </p:sp>
    </p:spTree>
    <p:extLst>
      <p:ext uri="{BB962C8B-B14F-4D97-AF65-F5344CB8AC3E}">
        <p14:creationId xmlns:p14="http://schemas.microsoft.com/office/powerpoint/2010/main" val="14838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a:t>
            </a:fld>
            <a:endParaRPr lang="nl-NL"/>
          </a:p>
        </p:txBody>
      </p:sp>
    </p:spTree>
    <p:extLst>
      <p:ext uri="{BB962C8B-B14F-4D97-AF65-F5344CB8AC3E}">
        <p14:creationId xmlns:p14="http://schemas.microsoft.com/office/powerpoint/2010/main" val="1447282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30</a:t>
            </a:fld>
            <a:endParaRPr lang="nl-NL"/>
          </a:p>
        </p:txBody>
      </p:sp>
    </p:spTree>
    <p:extLst>
      <p:ext uri="{BB962C8B-B14F-4D97-AF65-F5344CB8AC3E}">
        <p14:creationId xmlns:p14="http://schemas.microsoft.com/office/powerpoint/2010/main" val="496987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31</a:t>
            </a:fld>
            <a:endParaRPr lang="nl-NL"/>
          </a:p>
        </p:txBody>
      </p:sp>
    </p:spTree>
    <p:extLst>
      <p:ext uri="{BB962C8B-B14F-4D97-AF65-F5344CB8AC3E}">
        <p14:creationId xmlns:p14="http://schemas.microsoft.com/office/powerpoint/2010/main" val="2403406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32</a:t>
            </a:fld>
            <a:endParaRPr lang="nl-NL"/>
          </a:p>
        </p:txBody>
      </p:sp>
    </p:spTree>
    <p:extLst>
      <p:ext uri="{BB962C8B-B14F-4D97-AF65-F5344CB8AC3E}">
        <p14:creationId xmlns:p14="http://schemas.microsoft.com/office/powerpoint/2010/main" val="2512516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33</a:t>
            </a:fld>
            <a:endParaRPr lang="nl-NL"/>
          </a:p>
        </p:txBody>
      </p:sp>
    </p:spTree>
    <p:extLst>
      <p:ext uri="{BB962C8B-B14F-4D97-AF65-F5344CB8AC3E}">
        <p14:creationId xmlns:p14="http://schemas.microsoft.com/office/powerpoint/2010/main" val="284818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34</a:t>
            </a:fld>
            <a:endParaRPr lang="nl-NL"/>
          </a:p>
        </p:txBody>
      </p:sp>
    </p:spTree>
    <p:extLst>
      <p:ext uri="{BB962C8B-B14F-4D97-AF65-F5344CB8AC3E}">
        <p14:creationId xmlns:p14="http://schemas.microsoft.com/office/powerpoint/2010/main" val="3784820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35</a:t>
            </a:fld>
            <a:endParaRPr lang="nl-NL"/>
          </a:p>
        </p:txBody>
      </p:sp>
    </p:spTree>
    <p:extLst>
      <p:ext uri="{BB962C8B-B14F-4D97-AF65-F5344CB8AC3E}">
        <p14:creationId xmlns:p14="http://schemas.microsoft.com/office/powerpoint/2010/main" val="1455181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36</a:t>
            </a:fld>
            <a:endParaRPr lang="nl-NL"/>
          </a:p>
        </p:txBody>
      </p:sp>
    </p:spTree>
    <p:extLst>
      <p:ext uri="{BB962C8B-B14F-4D97-AF65-F5344CB8AC3E}">
        <p14:creationId xmlns:p14="http://schemas.microsoft.com/office/powerpoint/2010/main" val="39469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4</a:t>
            </a:fld>
            <a:endParaRPr lang="nl-NL"/>
          </a:p>
        </p:txBody>
      </p:sp>
    </p:spTree>
    <p:extLst>
      <p:ext uri="{BB962C8B-B14F-4D97-AF65-F5344CB8AC3E}">
        <p14:creationId xmlns:p14="http://schemas.microsoft.com/office/powerpoint/2010/main" val="51760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5</a:t>
            </a:fld>
            <a:endParaRPr lang="nl-NL"/>
          </a:p>
        </p:txBody>
      </p:sp>
    </p:spTree>
    <p:extLst>
      <p:ext uri="{BB962C8B-B14F-4D97-AF65-F5344CB8AC3E}">
        <p14:creationId xmlns:p14="http://schemas.microsoft.com/office/powerpoint/2010/main" val="131206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6</a:t>
            </a:fld>
            <a:endParaRPr lang="nl-NL"/>
          </a:p>
        </p:txBody>
      </p:sp>
    </p:spTree>
    <p:extLst>
      <p:ext uri="{BB962C8B-B14F-4D97-AF65-F5344CB8AC3E}">
        <p14:creationId xmlns:p14="http://schemas.microsoft.com/office/powerpoint/2010/main" val="64649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7</a:t>
            </a:fld>
            <a:endParaRPr lang="nl-NL"/>
          </a:p>
        </p:txBody>
      </p:sp>
    </p:spTree>
    <p:extLst>
      <p:ext uri="{BB962C8B-B14F-4D97-AF65-F5344CB8AC3E}">
        <p14:creationId xmlns:p14="http://schemas.microsoft.com/office/powerpoint/2010/main" val="103662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8</a:t>
            </a:fld>
            <a:endParaRPr lang="nl-NL"/>
          </a:p>
        </p:txBody>
      </p:sp>
    </p:spTree>
    <p:extLst>
      <p:ext uri="{BB962C8B-B14F-4D97-AF65-F5344CB8AC3E}">
        <p14:creationId xmlns:p14="http://schemas.microsoft.com/office/powerpoint/2010/main" val="398681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DB8F784-DFC6-4B03-920A-A6B570C384CD}" type="slidenum">
              <a:rPr lang="nl-NL" smtClean="0"/>
              <a:t>9</a:t>
            </a:fld>
            <a:endParaRPr lang="nl-NL"/>
          </a:p>
        </p:txBody>
      </p:sp>
    </p:spTree>
    <p:extLst>
      <p:ext uri="{BB962C8B-B14F-4D97-AF65-F5344CB8AC3E}">
        <p14:creationId xmlns:p14="http://schemas.microsoft.com/office/powerpoint/2010/main" val="286376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08949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4475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614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4060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5657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724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5710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2309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78643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8091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85039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78367"/>
            <a:ext cx="7082589" cy="1342941"/>
          </a:xfrm>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2121308"/>
            <a:ext cx="7082589" cy="4004855"/>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76802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42577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4893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6643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Arial" charset="0"/>
                <a:ea typeface="Arial" charset="0"/>
                <a:cs typeface="Arial" charset="0"/>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36857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a:prstGeom prst="rect">
            <a:avLst/>
          </a:prstGeom>
        </p:spPr>
        <p:txBody>
          <a:bodyPr/>
          <a:lstStyle>
            <a:lvl1pPr algn="l">
              <a:defRPr sz="3600" b="0" i="0">
                <a:solidFill>
                  <a:srgbClr val="008D36"/>
                </a:solidFill>
                <a:latin typeface="Caecilia LT Std Bold"/>
                <a:cs typeface="Caecilia LT Std Bold"/>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800" y="3600450"/>
            <a:ext cx="6400800" cy="1752600"/>
          </a:xfrm>
          <a:prstGeom prst="rect">
            <a:avLst/>
          </a:prstGeom>
        </p:spPr>
        <p:txBody>
          <a:bodyPr/>
          <a:lstStyle>
            <a:lvl1pPr marL="0" indent="0" algn="l">
              <a:buNone/>
              <a:defRPr sz="2800" b="0" i="0">
                <a:solidFill>
                  <a:srgbClr val="008D36"/>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AB266432-C2AA-A64D-B25A-AEBEB5D1EBA4}"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D112-F128-564E-97DF-30A28C088A19}" type="slidenum">
              <a:rPr lang="en-US" smtClean="0"/>
              <a:t>‹nr.›</a:t>
            </a:fld>
            <a:endParaRPr lang="en-US"/>
          </a:p>
        </p:txBody>
      </p:sp>
    </p:spTree>
    <p:extLst>
      <p:ext uri="{BB962C8B-B14F-4D97-AF65-F5344CB8AC3E}">
        <p14:creationId xmlns:p14="http://schemas.microsoft.com/office/powerpoint/2010/main" val="22843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739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98158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t>11/6/19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t>‹nr.›</a:t>
            </a:fld>
            <a:endParaRPr lang="en-US"/>
          </a:p>
        </p:txBody>
      </p:sp>
      <p:pic>
        <p:nvPicPr>
          <p:cNvPr id="9" name="Picture 6" descr="sidebartest.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descr="logo.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37123" y="178038"/>
            <a:ext cx="2344820" cy="573041"/>
          </a:xfrm>
          <a:prstGeom prst="rect">
            <a:avLst/>
          </a:prstGeom>
        </p:spPr>
      </p:pic>
    </p:spTree>
    <p:extLst>
      <p:ext uri="{BB962C8B-B14F-4D97-AF65-F5344CB8AC3E}">
        <p14:creationId xmlns:p14="http://schemas.microsoft.com/office/powerpoint/2010/main" val="3011002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66432-C2AA-A64D-B25A-AEBEB5D1EBA4}" type="datetimeFigureOut">
              <a:rPr lang="en-US" smtClean="0"/>
              <a:t>11/6/19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D112-F128-564E-97DF-30A28C088A19}" type="slidenum">
              <a:rPr lang="en-US" smtClean="0"/>
              <a:t>‹nr.›</a:t>
            </a:fld>
            <a:endParaRPr lang="en-US"/>
          </a:p>
        </p:txBody>
      </p:sp>
      <p:pic>
        <p:nvPicPr>
          <p:cNvPr id="7" name="Picture 6" descr="sidebartes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30510" y="1918253"/>
            <a:ext cx="1845380" cy="2078766"/>
          </a:xfrm>
          <a:prstGeom prst="rect">
            <a:avLst/>
          </a:prstGeom>
        </p:spPr>
      </p:pic>
      <p:pic>
        <p:nvPicPr>
          <p:cNvPr id="9" name="Picture 8" descr="banne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4117797"/>
            <a:ext cx="7209363" cy="2008366"/>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83016" y="828225"/>
            <a:ext cx="1185748" cy="1177338"/>
          </a:xfrm>
          <a:prstGeom prst="rect">
            <a:avLst/>
          </a:prstGeom>
        </p:spPr>
      </p:pic>
      <p:pic>
        <p:nvPicPr>
          <p:cNvPr id="11" name="Picture 10" descr="leerlinge.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83016" y="2486570"/>
            <a:ext cx="2871878" cy="3262453"/>
          </a:xfrm>
          <a:prstGeom prst="rect">
            <a:avLst/>
          </a:prstGeom>
        </p:spPr>
      </p:pic>
      <p:pic>
        <p:nvPicPr>
          <p:cNvPr id="12" name="Picture 11" descr="leraar.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8741" y="1885677"/>
            <a:ext cx="2279964" cy="2590039"/>
          </a:xfrm>
          <a:prstGeom prst="rect">
            <a:avLst/>
          </a:prstGeom>
        </p:spPr>
      </p:pic>
      <p:pic>
        <p:nvPicPr>
          <p:cNvPr id="13" name="Picture 12" descr="leerlinge2.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124200" y="1535257"/>
            <a:ext cx="2589445" cy="2940459"/>
          </a:xfrm>
          <a:prstGeom prst="rect">
            <a:avLst/>
          </a:prstGeom>
        </p:spPr>
      </p:pic>
      <p:sp>
        <p:nvSpPr>
          <p:cNvPr id="2" name="TextBox 1"/>
          <p:cNvSpPr txBox="1"/>
          <p:nvPr userDrawn="1"/>
        </p:nvSpPr>
        <p:spPr>
          <a:xfrm>
            <a:off x="5779034" y="89972"/>
            <a:ext cx="2907766" cy="369332"/>
          </a:xfrm>
          <a:prstGeom prst="rect">
            <a:avLst/>
          </a:prstGeom>
          <a:noFill/>
        </p:spPr>
        <p:txBody>
          <a:bodyPr wrap="square" rtlCol="0">
            <a:spAutoFit/>
          </a:bodyPr>
          <a:lstStyle/>
          <a:p>
            <a:r>
              <a:rPr lang="en-US" b="0" i="0" err="1">
                <a:solidFill>
                  <a:srgbClr val="008D36"/>
                </a:solidFill>
                <a:latin typeface="Caecilia LT Std Light"/>
                <a:cs typeface="Caecilia LT Std Light"/>
              </a:rPr>
              <a:t>losse</a:t>
            </a:r>
            <a:r>
              <a:rPr lang="en-US" b="0" i="0">
                <a:solidFill>
                  <a:srgbClr val="008D36"/>
                </a:solidFill>
                <a:latin typeface="Caecilia LT Std Light"/>
                <a:cs typeface="Caecilia LT Std Light"/>
              </a:rPr>
              <a:t> </a:t>
            </a:r>
            <a:r>
              <a:rPr lang="en-US" b="0" i="0" err="1">
                <a:solidFill>
                  <a:srgbClr val="008D36"/>
                </a:solidFill>
                <a:latin typeface="Caecilia LT Std Light"/>
                <a:cs typeface="Caecilia LT Std Light"/>
              </a:rPr>
              <a:t>huisstijl</a:t>
            </a:r>
            <a:r>
              <a:rPr lang="en-US" b="0" i="0">
                <a:solidFill>
                  <a:srgbClr val="008D36"/>
                </a:solidFill>
                <a:latin typeface="Caecilia LT Std Light"/>
                <a:cs typeface="Caecilia LT Std Light"/>
              </a:rPr>
              <a:t> </a:t>
            </a:r>
            <a:r>
              <a:rPr lang="en-US" b="0" i="0" err="1">
                <a:solidFill>
                  <a:srgbClr val="008D36"/>
                </a:solidFill>
                <a:latin typeface="Caecilia LT Std Light"/>
                <a:cs typeface="Caecilia LT Std Light"/>
              </a:rPr>
              <a:t>elementen</a:t>
            </a:r>
            <a:endParaRPr lang="en-US" b="0" i="0">
              <a:solidFill>
                <a:srgbClr val="008D36"/>
              </a:solidFill>
              <a:latin typeface="Caecilia LT Std Light"/>
              <a:cs typeface="Caecilia LT Std Light"/>
            </a:endParaRPr>
          </a:p>
        </p:txBody>
      </p:sp>
    </p:spTree>
    <p:extLst>
      <p:ext uri="{BB962C8B-B14F-4D97-AF65-F5344CB8AC3E}">
        <p14:creationId xmlns:p14="http://schemas.microsoft.com/office/powerpoint/2010/main" val="135928586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pic>
        <p:nvPicPr>
          <p:cNvPr id="9" name="Picture 6" descr="sidebartest.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descr="logo.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37123" y="178038"/>
            <a:ext cx="2344820" cy="573041"/>
          </a:xfrm>
          <a:prstGeom prst="rect">
            <a:avLst/>
          </a:prstGeom>
        </p:spPr>
      </p:pic>
    </p:spTree>
    <p:extLst>
      <p:ext uri="{BB962C8B-B14F-4D97-AF65-F5344CB8AC3E}">
        <p14:creationId xmlns:p14="http://schemas.microsoft.com/office/powerpoint/2010/main" val="30560253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11/6/19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‹nr.›</a:t>
            </a:fld>
            <a:endParaRPr lang="en-US">
              <a:solidFill>
                <a:prstClr val="black">
                  <a:tint val="75000"/>
                </a:prstClr>
              </a:solidFill>
            </a:endParaRPr>
          </a:p>
        </p:txBody>
      </p:sp>
      <p:pic>
        <p:nvPicPr>
          <p:cNvPr id="9" name="Picture 6" descr="sidebartest.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3" name="Afbeelding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36563" y="231549"/>
            <a:ext cx="2452046" cy="813021"/>
          </a:xfrm>
          <a:prstGeom prst="rect">
            <a:avLst/>
          </a:prstGeom>
        </p:spPr>
      </p:pic>
    </p:spTree>
    <p:extLst>
      <p:ext uri="{BB962C8B-B14F-4D97-AF65-F5344CB8AC3E}">
        <p14:creationId xmlns:p14="http://schemas.microsoft.com/office/powerpoint/2010/main" val="186169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eerplaninbeeld.slo.n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examenblad.n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klascement.nl/" TargetMode="External"/><Relationship Id="rId3" Type="http://schemas.openxmlformats.org/officeDocument/2006/relationships/hyperlink" Target="http://www.vo-content.nl/" TargetMode="External"/><Relationship Id="rId7" Type="http://schemas.openxmlformats.org/officeDocument/2006/relationships/hyperlink" Target="http://www.klascement.b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digischool.nl/" TargetMode="External"/><Relationship Id="rId5" Type="http://schemas.openxmlformats.org/officeDocument/2006/relationships/hyperlink" Target="http://arrangeren.wikiwijs.nl/41816/Handleiding__Werken_met_Wikiwijs___Zoeken#page-680200" TargetMode="External"/><Relationship Id="rId4" Type="http://schemas.openxmlformats.org/officeDocument/2006/relationships/hyperlink" Target="http://www.wikiwijs.n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n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duckduckgo.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16835" y="788504"/>
            <a:ext cx="7474226" cy="4801314"/>
          </a:xfrm>
          <a:prstGeom prst="rect">
            <a:avLst/>
          </a:prstGeom>
          <a:noFill/>
        </p:spPr>
        <p:txBody>
          <a:bodyPr wrap="square" rtlCol="0" anchor="t">
            <a:spAutoFit/>
          </a:bodyPr>
          <a:lstStyle/>
          <a:p>
            <a:r>
              <a:rPr lang="nl-NL" sz="2400" b="1" dirty="0" err="1">
                <a:solidFill>
                  <a:srgbClr val="7030A0"/>
                </a:solidFill>
                <a:latin typeface="Arial" charset="0"/>
                <a:ea typeface="Arial" charset="0"/>
                <a:cs typeface="Arial" charset="0"/>
              </a:rPr>
              <a:t>Leerdoeldenken</a:t>
            </a:r>
            <a:endParaRPr lang="nl-NL" sz="2400" b="1" dirty="0">
              <a:solidFill>
                <a:srgbClr val="7030A0"/>
              </a:solidFill>
              <a:latin typeface="Arial" charset="0"/>
              <a:ea typeface="Arial" charset="0"/>
              <a:cs typeface="Arial" charset="0"/>
            </a:endParaRPr>
          </a:p>
          <a:p>
            <a:endParaRPr lang="nl-NL" dirty="0">
              <a:solidFill>
                <a:srgbClr val="7030A0"/>
              </a:solidFill>
              <a:latin typeface="Arial" charset="0"/>
              <a:ea typeface="Arial" charset="0"/>
              <a:cs typeface="Arial" charset="0"/>
            </a:endParaRPr>
          </a:p>
          <a:p>
            <a:r>
              <a:rPr lang="nl-NL" sz="2400" dirty="0">
                <a:solidFill>
                  <a:srgbClr val="7030A0"/>
                </a:solidFill>
                <a:latin typeface="Arial" charset="0"/>
                <a:ea typeface="Arial" charset="0"/>
                <a:cs typeface="Arial" charset="0"/>
              </a:rPr>
              <a:t>Wanneer je als docent, vaksectie of school je onderwijs gaat vormgeven op basis van </a:t>
            </a:r>
            <a:r>
              <a:rPr lang="nl-NL" sz="2400" dirty="0" err="1">
                <a:solidFill>
                  <a:srgbClr val="7030A0"/>
                </a:solidFill>
                <a:latin typeface="Arial" charset="0"/>
                <a:ea typeface="Arial" charset="0"/>
                <a:cs typeface="Arial" charset="0"/>
              </a:rPr>
              <a:t>Leerdoeldenken</a:t>
            </a:r>
            <a:r>
              <a:rPr lang="nl-NL" sz="2400" dirty="0">
                <a:solidFill>
                  <a:srgbClr val="7030A0"/>
                </a:solidFill>
                <a:latin typeface="Arial" charset="0"/>
                <a:ea typeface="Arial" charset="0"/>
                <a:cs typeface="Arial" charset="0"/>
              </a:rPr>
              <a:t> </a:t>
            </a:r>
            <a:r>
              <a:rPr lang="nl-NL" sz="2400" dirty="0" err="1">
                <a:solidFill>
                  <a:srgbClr val="7030A0"/>
                </a:solidFill>
                <a:latin typeface="Arial" charset="0"/>
                <a:ea typeface="Arial" charset="0"/>
                <a:cs typeface="Arial" charset="0"/>
              </a:rPr>
              <a:t>zul</a:t>
            </a:r>
            <a:r>
              <a:rPr lang="nl-NL" sz="2400" dirty="0">
                <a:solidFill>
                  <a:srgbClr val="7030A0"/>
                </a:solidFill>
                <a:latin typeface="Arial" charset="0"/>
                <a:ea typeface="Arial" charset="0"/>
                <a:cs typeface="Arial" charset="0"/>
              </a:rPr>
              <a:t> je al snel ervaren dat je meer grip krijgt op je eigen onderwijs, je veel meer vrijheid hebt dan gedacht om je onderwijs in te richten en vorm te geven en daardoor (nog) beter kunt aansluiten bij wat jouw leerlingen nodig hebben. </a:t>
            </a:r>
          </a:p>
          <a:p>
            <a:endParaRPr lang="nl-NL" sz="2400" dirty="0">
              <a:solidFill>
                <a:srgbClr val="7030A0"/>
              </a:solidFill>
              <a:latin typeface="Arial" charset="0"/>
              <a:ea typeface="Arial" charset="0"/>
              <a:cs typeface="Arial" charset="0"/>
            </a:endParaRPr>
          </a:p>
          <a:p>
            <a:r>
              <a:rPr lang="nl-NL" sz="2400" dirty="0">
                <a:solidFill>
                  <a:srgbClr val="7030A0"/>
                </a:solidFill>
                <a:latin typeface="Arial" charset="0"/>
                <a:ea typeface="Arial" charset="0"/>
                <a:cs typeface="Arial" charset="0"/>
              </a:rPr>
              <a:t> Na afloop heb je kennis van belangrijke praktische handvatten om morgen ook op jouw school hiermee succesvol te kunnen starten.</a:t>
            </a:r>
          </a:p>
        </p:txBody>
      </p:sp>
    </p:spTree>
    <p:extLst>
      <p:ext uri="{BB962C8B-B14F-4D97-AF65-F5344CB8AC3E}">
        <p14:creationId xmlns:p14="http://schemas.microsoft.com/office/powerpoint/2010/main" val="131912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171" y="632577"/>
            <a:ext cx="7082589" cy="1342941"/>
          </a:xfrm>
        </p:spPr>
        <p:txBody>
          <a:bodyPr/>
          <a:lstStyle/>
          <a:p>
            <a:r>
              <a:rPr lang="nl-NL" b="1"/>
              <a:t>Drie vragen staan centraal:</a:t>
            </a:r>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10</a:t>
            </a:fld>
            <a:endParaRPr lang="nl-NL"/>
          </a:p>
        </p:txBody>
      </p:sp>
      <p:sp>
        <p:nvSpPr>
          <p:cNvPr id="7" name="Rectangle 6"/>
          <p:cNvSpPr>
            <a:spLocks noGrp="1" noChangeArrowheads="1"/>
          </p:cNvSpPr>
          <p:nvPr>
            <p:ph idx="1"/>
          </p:nvPr>
        </p:nvSpPr>
        <p:spPr>
          <a:xfrm>
            <a:off x="888998" y="1968737"/>
            <a:ext cx="6874933" cy="4259204"/>
          </a:xfrm>
        </p:spPr>
        <p:txBody>
          <a:bodyPr/>
          <a:lstStyle/>
          <a:p>
            <a:pPr marL="0" indent="0" eaLnBrk="1" hangingPunct="1">
              <a:buNone/>
            </a:pPr>
            <a:r>
              <a:rPr lang="nl-NL" sz="4800" b="1">
                <a:solidFill>
                  <a:srgbClr val="00B050"/>
                </a:solidFill>
                <a:latin typeface="Arial" charset="0"/>
                <a:ea typeface="ＭＳ Ｐゴシック" charset="0"/>
                <a:cs typeface="ＭＳ Ｐゴシック" charset="0"/>
              </a:rPr>
              <a:t>WAT</a:t>
            </a:r>
            <a:r>
              <a:rPr lang="nl-NL">
                <a:solidFill>
                  <a:srgbClr val="7030A0"/>
                </a:solidFill>
                <a:latin typeface="Arial" charset="0"/>
                <a:ea typeface="ＭＳ Ｐゴシック" charset="0"/>
                <a:cs typeface="ＭＳ Ｐゴシック" charset="0"/>
              </a:rPr>
              <a:t> wil ik dat de leerlingen leren?</a:t>
            </a:r>
          </a:p>
          <a:p>
            <a:pPr marL="0" indent="0" eaLnBrk="1" hangingPunct="1">
              <a:buNone/>
            </a:pPr>
            <a:endParaRPr lang="nl-NL">
              <a:solidFill>
                <a:srgbClr val="7030A0"/>
              </a:solidFill>
              <a:latin typeface="Arial" charset="0"/>
            </a:endParaRPr>
          </a:p>
          <a:p>
            <a:pPr marL="0" indent="0">
              <a:buNone/>
            </a:pPr>
            <a:r>
              <a:rPr lang="nl-NL" sz="4800" b="1">
                <a:solidFill>
                  <a:srgbClr val="00B050"/>
                </a:solidFill>
                <a:latin typeface="Arial" charset="0"/>
              </a:rPr>
              <a:t>HOE</a:t>
            </a:r>
            <a:r>
              <a:rPr lang="nl-NL">
                <a:solidFill>
                  <a:srgbClr val="7030A0"/>
                </a:solidFill>
                <a:latin typeface="Arial" charset="0"/>
              </a:rPr>
              <a:t> wil ik dat de leerlingen leren?</a:t>
            </a:r>
          </a:p>
          <a:p>
            <a:pPr marL="0" indent="0" eaLnBrk="1" hangingPunct="1">
              <a:buNone/>
            </a:pPr>
            <a:endParaRPr lang="nl-NL">
              <a:solidFill>
                <a:srgbClr val="7030A0"/>
              </a:solidFill>
              <a:latin typeface="Arial" charset="0"/>
              <a:ea typeface="ＭＳ Ｐゴシック" charset="0"/>
              <a:cs typeface="ＭＳ Ｐゴシック" charset="0"/>
            </a:endParaRPr>
          </a:p>
          <a:p>
            <a:pPr marL="0" indent="0">
              <a:buNone/>
            </a:pPr>
            <a:r>
              <a:rPr lang="nl-NL" sz="4800" b="1">
                <a:solidFill>
                  <a:srgbClr val="00B050"/>
                </a:solidFill>
                <a:latin typeface="Arial" charset="0"/>
              </a:rPr>
              <a:t>WAARMEE</a:t>
            </a:r>
            <a:r>
              <a:rPr lang="nl-NL" sz="4800" b="1">
                <a:solidFill>
                  <a:srgbClr val="7030A0"/>
                </a:solidFill>
                <a:latin typeface="Arial" charset="0"/>
              </a:rPr>
              <a:t> </a:t>
            </a:r>
            <a:r>
              <a:rPr lang="nl-NL">
                <a:solidFill>
                  <a:srgbClr val="7030A0"/>
                </a:solidFill>
                <a:latin typeface="Arial" charset="0"/>
              </a:rPr>
              <a:t>wil ik dat de leerlingen leren?</a:t>
            </a: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18096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11</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4800" b="1">
                <a:solidFill>
                  <a:srgbClr val="008232"/>
                </a:solidFill>
                <a:latin typeface="Arial" charset="0"/>
                <a:ea typeface="ＭＳ Ｐゴシック" charset="0"/>
                <a:cs typeface="ＭＳ Ｐゴシック" charset="0"/>
              </a:rPr>
              <a:t>WAT</a:t>
            </a:r>
            <a:r>
              <a:rPr lang="nl-NL">
                <a:solidFill>
                  <a:srgbClr val="008232"/>
                </a:solidFill>
                <a:latin typeface="Arial" charset="0"/>
                <a:ea typeface="ＭＳ Ｐゴシック" charset="0"/>
                <a:cs typeface="ＭＳ Ｐゴシック" charset="0"/>
              </a:rPr>
              <a:t> </a:t>
            </a:r>
            <a:r>
              <a:rPr lang="nl-NL">
                <a:solidFill>
                  <a:srgbClr val="7030A0"/>
                </a:solidFill>
                <a:latin typeface="Arial" charset="0"/>
                <a:ea typeface="ＭＳ Ｐゴシック" charset="0"/>
                <a:cs typeface="ＭＳ Ｐゴシック" charset="0"/>
              </a:rPr>
              <a:t>wil ik dat de leerlingen leren?</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18524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335914" y="2664660"/>
            <a:ext cx="7772400" cy="1829412"/>
          </a:xfrm>
        </p:spPr>
        <p:txBody>
          <a:bodyPr/>
          <a:lstStyle/>
          <a:p>
            <a:pPr eaLnBrk="1" hangingPunct="1"/>
            <a:r>
              <a:rPr lang="nl-NL" sz="3600">
                <a:solidFill>
                  <a:srgbClr val="7030A0"/>
                </a:solidFill>
                <a:latin typeface="Arial" charset="0"/>
              </a:rPr>
              <a:t>Het opbouwen van een nieuw </a:t>
            </a:r>
            <a:r>
              <a:rPr lang="nl-NL" sz="3600" b="1">
                <a:solidFill>
                  <a:srgbClr val="00B050"/>
                </a:solidFill>
                <a:latin typeface="Arial" charset="0"/>
              </a:rPr>
              <a:t>curriculum</a:t>
            </a:r>
            <a:r>
              <a:rPr lang="nl-NL" sz="3600">
                <a:solidFill>
                  <a:srgbClr val="7030A0"/>
                </a:solidFill>
                <a:latin typeface="Arial" charset="0"/>
              </a:rPr>
              <a:t> (onderwijsprogramma) met start bij de </a:t>
            </a:r>
            <a:r>
              <a:rPr lang="nl-NL" sz="3600" b="1">
                <a:solidFill>
                  <a:srgbClr val="00B050"/>
                </a:solidFill>
                <a:latin typeface="Arial" charset="0"/>
              </a:rPr>
              <a:t>leerlijn</a:t>
            </a:r>
          </a:p>
        </p:txBody>
      </p:sp>
    </p:spTree>
    <p:extLst>
      <p:ext uri="{BB962C8B-B14F-4D97-AF65-F5344CB8AC3E}">
        <p14:creationId xmlns:p14="http://schemas.microsoft.com/office/powerpoint/2010/main" val="2422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685800" y="2667000"/>
            <a:ext cx="7772400" cy="1470025"/>
          </a:xfrm>
        </p:spPr>
        <p:txBody>
          <a:bodyPr/>
          <a:lstStyle/>
          <a:p>
            <a:pPr eaLnBrk="1" hangingPunct="1"/>
            <a:r>
              <a:rPr lang="nl-NL" b="1">
                <a:solidFill>
                  <a:srgbClr val="7030A0"/>
                </a:solidFill>
                <a:latin typeface="Arial" charset="0"/>
                <a:ea typeface="ＭＳ Ｐゴシック" charset="0"/>
                <a:cs typeface="ＭＳ Ｐゴシック" charset="0"/>
              </a:rPr>
              <a:t>Wat is een leerlijn?</a:t>
            </a:r>
          </a:p>
        </p:txBody>
      </p:sp>
    </p:spTree>
    <p:extLst>
      <p:ext uri="{BB962C8B-B14F-4D97-AF65-F5344CB8AC3E}">
        <p14:creationId xmlns:p14="http://schemas.microsoft.com/office/powerpoint/2010/main" val="129064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title"/>
          </p:nvPr>
        </p:nvSpPr>
        <p:spPr>
          <a:xfrm>
            <a:off x="650627" y="1246548"/>
            <a:ext cx="7235504" cy="1143000"/>
          </a:xfrm>
        </p:spPr>
        <p:txBody>
          <a:bodyPr/>
          <a:lstStyle/>
          <a:p>
            <a:pPr algn="l"/>
            <a:r>
              <a:rPr lang="nl-NL">
                <a:solidFill>
                  <a:srgbClr val="7030A0"/>
                </a:solidFill>
                <a:latin typeface="Arial" charset="0"/>
                <a:ea typeface="ＭＳ Ｐゴシック" charset="0"/>
                <a:cs typeface="ＭＳ Ｐゴシック" charset="0"/>
              </a:rPr>
              <a:t>Een </a:t>
            </a:r>
            <a:r>
              <a:rPr lang="nl-NL" b="1">
                <a:solidFill>
                  <a:srgbClr val="00B050"/>
                </a:solidFill>
                <a:latin typeface="Arial" charset="0"/>
                <a:ea typeface="ＭＳ Ｐゴシック" charset="0"/>
                <a:cs typeface="ＭＳ Ｐゴシック" charset="0"/>
              </a:rPr>
              <a:t>leerlijn</a:t>
            </a:r>
            <a:r>
              <a:rPr lang="nl-NL">
                <a:solidFill>
                  <a:srgbClr val="7030A0"/>
                </a:solidFill>
                <a:latin typeface="Arial" charset="0"/>
                <a:ea typeface="ＭＳ Ｐゴシック" charset="0"/>
                <a:cs typeface="ＭＳ Ｐゴシック" charset="0"/>
              </a:rPr>
              <a:t> is een…</a:t>
            </a:r>
          </a:p>
        </p:txBody>
      </p:sp>
      <p:sp>
        <p:nvSpPr>
          <p:cNvPr id="27650" name="Rectangle 6"/>
          <p:cNvSpPr>
            <a:spLocks noGrp="1" noChangeArrowheads="1"/>
          </p:cNvSpPr>
          <p:nvPr>
            <p:ph type="body" idx="1"/>
          </p:nvPr>
        </p:nvSpPr>
        <p:spPr>
          <a:xfrm>
            <a:off x="650627" y="2771774"/>
            <a:ext cx="6851650" cy="3832669"/>
          </a:xfrm>
        </p:spPr>
        <p:txBody>
          <a:bodyPr/>
          <a:lstStyle/>
          <a:p>
            <a:pPr eaLnBrk="1" hangingPunct="1">
              <a:buFontTx/>
              <a:buNone/>
            </a:pPr>
            <a:r>
              <a:rPr lang="nl-NL">
                <a:latin typeface="Arial" charset="0"/>
                <a:ea typeface="ＭＳ Ｐゴシック" charset="0"/>
                <a:cs typeface="ＭＳ Ｐゴシック" charset="0"/>
              </a:rPr>
              <a:t>-	… </a:t>
            </a:r>
            <a:r>
              <a:rPr lang="nl-NL" b="1">
                <a:solidFill>
                  <a:srgbClr val="00B050"/>
                </a:solidFill>
                <a:latin typeface="Arial" charset="0"/>
                <a:ea typeface="ＭＳ Ｐゴシック" charset="0"/>
                <a:cs typeface="ＭＳ Ｐゴシック" charset="0"/>
              </a:rPr>
              <a:t>beredeneerde</a:t>
            </a:r>
            <a:r>
              <a:rPr lang="nl-NL">
                <a:latin typeface="Arial" charset="0"/>
                <a:ea typeface="ＭＳ Ｐゴシック" charset="0"/>
                <a:cs typeface="ＭＳ Ｐゴシック" charset="0"/>
              </a:rPr>
              <a:t> opbouw,</a:t>
            </a:r>
          </a:p>
          <a:p>
            <a:pPr eaLnBrk="1" hangingPunct="1">
              <a:buFontTx/>
              <a:buNone/>
            </a:pPr>
            <a:r>
              <a:rPr lang="nl-NL">
                <a:latin typeface="Arial" charset="0"/>
                <a:ea typeface="ＭＳ Ｐゴシック" charset="0"/>
                <a:cs typeface="ＭＳ Ｐゴシック" charset="0"/>
              </a:rPr>
              <a:t>-	van </a:t>
            </a:r>
            <a:r>
              <a:rPr lang="nl-NL" b="1">
                <a:solidFill>
                  <a:srgbClr val="00B050"/>
                </a:solidFill>
                <a:latin typeface="Arial" charset="0"/>
                <a:ea typeface="ＭＳ Ｐゴシック" charset="0"/>
                <a:cs typeface="ＭＳ Ｐゴシック" charset="0"/>
              </a:rPr>
              <a:t>inhouden</a:t>
            </a:r>
          </a:p>
          <a:p>
            <a:pPr eaLnBrk="1" hangingPunct="1">
              <a:buFontTx/>
              <a:buNone/>
            </a:pPr>
            <a:r>
              <a:rPr lang="nl-NL">
                <a:latin typeface="Arial" charset="0"/>
                <a:ea typeface="ＭＳ Ｐゴシック" charset="0"/>
                <a:cs typeface="ＭＳ Ｐゴシック" charset="0"/>
              </a:rPr>
              <a:t>-	</a:t>
            </a:r>
            <a:r>
              <a:rPr lang="en-US">
                <a:latin typeface="Arial" charset="0"/>
                <a:ea typeface="ＭＳ Ｐゴシック" charset="0"/>
                <a:cs typeface="ＭＳ Ｐゴシック" charset="0"/>
              </a:rPr>
              <a:t>e</a:t>
            </a:r>
            <a:r>
              <a:rPr lang="nl-NL">
                <a:latin typeface="Arial" charset="0"/>
                <a:ea typeface="ＭＳ Ｐゴシック" charset="0"/>
                <a:cs typeface="ＭＳ Ｐゴシック" charset="0"/>
              </a:rPr>
              <a:t>n </a:t>
            </a:r>
            <a:r>
              <a:rPr lang="nl-NL" b="1">
                <a:solidFill>
                  <a:srgbClr val="00B050"/>
                </a:solidFill>
                <a:latin typeface="Arial" charset="0"/>
                <a:ea typeface="ＭＳ Ｐゴシック" charset="0"/>
                <a:cs typeface="ＭＳ Ｐゴシック" charset="0"/>
              </a:rPr>
              <a:t>tussendoelen</a:t>
            </a:r>
            <a:r>
              <a:rPr lang="nl-NL">
                <a:solidFill>
                  <a:srgbClr val="00B050"/>
                </a:solidFill>
                <a:latin typeface="Arial" charset="0"/>
                <a:ea typeface="ＭＳ Ｐゴシック" charset="0"/>
                <a:cs typeface="ＭＳ Ｐゴシック" charset="0"/>
              </a:rPr>
              <a:t>,</a:t>
            </a:r>
          </a:p>
          <a:p>
            <a:pPr eaLnBrk="1" hangingPunct="1">
              <a:buFontTx/>
              <a:buNone/>
            </a:pPr>
            <a:r>
              <a:rPr lang="nl-NL">
                <a:latin typeface="Arial" charset="0"/>
                <a:ea typeface="ＭＳ Ｐゴシック" charset="0"/>
                <a:cs typeface="ＭＳ Ｐゴシック" charset="0"/>
              </a:rPr>
              <a:t>-	leidend naar een </a:t>
            </a:r>
            <a:r>
              <a:rPr lang="nl-NL" b="1">
                <a:solidFill>
                  <a:srgbClr val="00B050"/>
                </a:solidFill>
                <a:latin typeface="Arial" charset="0"/>
                <a:ea typeface="ＭＳ Ｐゴシック" charset="0"/>
                <a:cs typeface="ＭＳ Ｐゴシック" charset="0"/>
              </a:rPr>
              <a:t>einddoel</a:t>
            </a:r>
            <a:r>
              <a:rPr lang="nl-NL">
                <a:solidFill>
                  <a:srgbClr val="00B050"/>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13759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val 2"/>
          <p:cNvSpPr>
            <a:spLocks noChangeArrowheads="1"/>
          </p:cNvSpPr>
          <p:nvPr/>
        </p:nvSpPr>
        <p:spPr bwMode="auto">
          <a:xfrm>
            <a:off x="442715" y="3025210"/>
            <a:ext cx="1058862" cy="1058863"/>
          </a:xfrm>
          <a:prstGeom prst="ellipse">
            <a:avLst/>
          </a:prstGeom>
          <a:solidFill>
            <a:srgbClr val="C0C0C0"/>
          </a:solidFill>
          <a:ln w="9525">
            <a:solidFill>
              <a:schemeClr val="tx1"/>
            </a:solidFill>
            <a:round/>
            <a:headEnd/>
            <a:tailEnd/>
          </a:ln>
        </p:spPr>
        <p:txBody>
          <a:bodyPr wrap="none" anchor="ctr"/>
          <a:lstStyle/>
          <a:p>
            <a:r>
              <a:rPr lang="nl-NL" sz="1800" b="1">
                <a:solidFill>
                  <a:schemeClr val="tx1"/>
                </a:solidFill>
              </a:rPr>
              <a:t>Tussen</a:t>
            </a:r>
          </a:p>
          <a:p>
            <a:r>
              <a:rPr lang="nl-NL" sz="1800" b="1">
                <a:solidFill>
                  <a:schemeClr val="tx1"/>
                </a:solidFill>
              </a:rPr>
              <a:t>doel</a:t>
            </a:r>
          </a:p>
        </p:txBody>
      </p:sp>
      <p:sp>
        <p:nvSpPr>
          <p:cNvPr id="28674" name="Oval 3"/>
          <p:cNvSpPr>
            <a:spLocks noChangeArrowheads="1"/>
          </p:cNvSpPr>
          <p:nvPr/>
        </p:nvSpPr>
        <p:spPr bwMode="auto">
          <a:xfrm>
            <a:off x="4259065" y="1729810"/>
            <a:ext cx="1058862" cy="1058863"/>
          </a:xfrm>
          <a:prstGeom prst="ellipse">
            <a:avLst/>
          </a:prstGeom>
          <a:solidFill>
            <a:srgbClr val="C0C0C0"/>
          </a:solidFill>
          <a:ln w="9525">
            <a:solidFill>
              <a:schemeClr val="tx1"/>
            </a:solidFill>
            <a:round/>
            <a:headEnd/>
            <a:tailEnd/>
          </a:ln>
        </p:spPr>
        <p:txBody>
          <a:bodyPr wrap="none" anchor="ctr"/>
          <a:lstStyle/>
          <a:p>
            <a:r>
              <a:rPr lang="nl-NL" sz="1800" b="1">
                <a:solidFill>
                  <a:schemeClr val="tx1"/>
                </a:solidFill>
              </a:rPr>
              <a:t>Tussen</a:t>
            </a:r>
          </a:p>
          <a:p>
            <a:r>
              <a:rPr lang="nl-NL" sz="1800" b="1">
                <a:solidFill>
                  <a:schemeClr val="tx1"/>
                </a:solidFill>
              </a:rPr>
              <a:t>doel</a:t>
            </a:r>
          </a:p>
        </p:txBody>
      </p:sp>
      <p:sp>
        <p:nvSpPr>
          <p:cNvPr id="28675" name="Oval 4"/>
          <p:cNvSpPr>
            <a:spLocks noChangeArrowheads="1"/>
          </p:cNvSpPr>
          <p:nvPr/>
        </p:nvSpPr>
        <p:spPr bwMode="auto">
          <a:xfrm>
            <a:off x="2385815" y="2306073"/>
            <a:ext cx="1058862" cy="1058862"/>
          </a:xfrm>
          <a:prstGeom prst="ellipse">
            <a:avLst/>
          </a:prstGeom>
          <a:solidFill>
            <a:srgbClr val="C0C0C0"/>
          </a:solidFill>
          <a:ln w="9525">
            <a:solidFill>
              <a:schemeClr val="tx1"/>
            </a:solidFill>
            <a:round/>
            <a:headEnd/>
            <a:tailEnd/>
          </a:ln>
        </p:spPr>
        <p:txBody>
          <a:bodyPr wrap="none" anchor="ctr"/>
          <a:lstStyle/>
          <a:p>
            <a:r>
              <a:rPr lang="nl-NL" sz="1800" b="1">
                <a:solidFill>
                  <a:schemeClr val="tx1"/>
                </a:solidFill>
              </a:rPr>
              <a:t>Tussen</a:t>
            </a:r>
          </a:p>
          <a:p>
            <a:r>
              <a:rPr lang="nl-NL" sz="1800" b="1">
                <a:solidFill>
                  <a:schemeClr val="tx1"/>
                </a:solidFill>
              </a:rPr>
              <a:t>doel</a:t>
            </a:r>
          </a:p>
        </p:txBody>
      </p:sp>
      <p:sp>
        <p:nvSpPr>
          <p:cNvPr id="28676" name="Oval 5"/>
          <p:cNvSpPr>
            <a:spLocks noChangeArrowheads="1"/>
          </p:cNvSpPr>
          <p:nvPr/>
        </p:nvSpPr>
        <p:spPr bwMode="auto">
          <a:xfrm>
            <a:off x="5914827" y="721748"/>
            <a:ext cx="1727200" cy="1779587"/>
          </a:xfrm>
          <a:prstGeom prst="ellipse">
            <a:avLst/>
          </a:prstGeom>
          <a:solidFill>
            <a:srgbClr val="FF0000"/>
          </a:solidFill>
          <a:ln w="9525">
            <a:solidFill>
              <a:schemeClr val="tx1"/>
            </a:solidFill>
            <a:round/>
            <a:headEnd/>
            <a:tailEnd/>
          </a:ln>
        </p:spPr>
        <p:txBody>
          <a:bodyPr wrap="none" anchor="ctr"/>
          <a:lstStyle/>
          <a:p>
            <a:r>
              <a:rPr lang="nl-NL" sz="1800" b="1">
                <a:solidFill>
                  <a:schemeClr val="tx1"/>
                </a:solidFill>
              </a:rPr>
              <a:t>Einddoel</a:t>
            </a:r>
          </a:p>
        </p:txBody>
      </p:sp>
      <p:sp>
        <p:nvSpPr>
          <p:cNvPr id="28677" name="AutoShape 6"/>
          <p:cNvSpPr>
            <a:spLocks noChangeArrowheads="1"/>
          </p:cNvSpPr>
          <p:nvPr/>
        </p:nvSpPr>
        <p:spPr bwMode="auto">
          <a:xfrm>
            <a:off x="226815" y="4825435"/>
            <a:ext cx="1439862"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Inhoud</a:t>
            </a:r>
          </a:p>
        </p:txBody>
      </p:sp>
      <p:sp>
        <p:nvSpPr>
          <p:cNvPr id="28678" name="AutoShape 7"/>
          <p:cNvSpPr>
            <a:spLocks noChangeArrowheads="1"/>
          </p:cNvSpPr>
          <p:nvPr/>
        </p:nvSpPr>
        <p:spPr bwMode="auto">
          <a:xfrm>
            <a:off x="2242940" y="4825435"/>
            <a:ext cx="1439862"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Inhoud</a:t>
            </a:r>
          </a:p>
        </p:txBody>
      </p:sp>
      <p:sp>
        <p:nvSpPr>
          <p:cNvPr id="28679" name="AutoShape 8"/>
          <p:cNvSpPr>
            <a:spLocks noChangeArrowheads="1"/>
          </p:cNvSpPr>
          <p:nvPr/>
        </p:nvSpPr>
        <p:spPr bwMode="auto">
          <a:xfrm>
            <a:off x="4114602" y="4825435"/>
            <a:ext cx="1439863"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Inhoud</a:t>
            </a:r>
          </a:p>
        </p:txBody>
      </p:sp>
      <p:cxnSp>
        <p:nvCxnSpPr>
          <p:cNvPr id="28680" name="AutoShape 9"/>
          <p:cNvCxnSpPr>
            <a:cxnSpLocks noChangeShapeType="1"/>
            <a:stCxn id="28677" idx="0"/>
            <a:endCxn id="28673" idx="4"/>
          </p:cNvCxnSpPr>
          <p:nvPr/>
        </p:nvCxnSpPr>
        <p:spPr bwMode="auto">
          <a:xfrm flipV="1">
            <a:off x="947540" y="4084073"/>
            <a:ext cx="25400" cy="741362"/>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1" name="AutoShape 10"/>
          <p:cNvCxnSpPr>
            <a:cxnSpLocks noChangeShapeType="1"/>
            <a:stCxn id="28677" idx="0"/>
            <a:endCxn id="28675" idx="3"/>
          </p:cNvCxnSpPr>
          <p:nvPr/>
        </p:nvCxnSpPr>
        <p:spPr bwMode="auto">
          <a:xfrm flipV="1">
            <a:off x="947540" y="3209360"/>
            <a:ext cx="1593850" cy="1616075"/>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2" name="AutoShape 11"/>
          <p:cNvCxnSpPr>
            <a:cxnSpLocks noChangeShapeType="1"/>
            <a:stCxn id="28678" idx="0"/>
            <a:endCxn id="28675" idx="4"/>
          </p:cNvCxnSpPr>
          <p:nvPr/>
        </p:nvCxnSpPr>
        <p:spPr bwMode="auto">
          <a:xfrm flipH="1" flipV="1">
            <a:off x="2916040" y="3364935"/>
            <a:ext cx="47625" cy="146050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3" name="AutoShape 12"/>
          <p:cNvCxnSpPr>
            <a:cxnSpLocks noChangeShapeType="1"/>
            <a:stCxn id="28679" idx="0"/>
            <a:endCxn id="28674" idx="4"/>
          </p:cNvCxnSpPr>
          <p:nvPr/>
        </p:nvCxnSpPr>
        <p:spPr bwMode="auto">
          <a:xfrm flipH="1" flipV="1">
            <a:off x="4789290" y="2788673"/>
            <a:ext cx="46037" cy="2036762"/>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4" name="AutoShape 13"/>
          <p:cNvCxnSpPr>
            <a:cxnSpLocks noChangeShapeType="1"/>
            <a:stCxn id="28679" idx="0"/>
            <a:endCxn id="28675" idx="5"/>
          </p:cNvCxnSpPr>
          <p:nvPr/>
        </p:nvCxnSpPr>
        <p:spPr bwMode="auto">
          <a:xfrm flipH="1" flipV="1">
            <a:off x="3289102" y="3209360"/>
            <a:ext cx="1546225" cy="1616075"/>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sp>
        <p:nvSpPr>
          <p:cNvPr id="28685" name="AutoShape 14"/>
          <p:cNvSpPr>
            <a:spLocks noChangeArrowheads="1"/>
          </p:cNvSpPr>
          <p:nvPr/>
        </p:nvSpPr>
        <p:spPr bwMode="auto">
          <a:xfrm>
            <a:off x="6130727" y="4825435"/>
            <a:ext cx="1439863"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Inhoud</a:t>
            </a:r>
          </a:p>
        </p:txBody>
      </p:sp>
      <p:cxnSp>
        <p:nvCxnSpPr>
          <p:cNvPr id="28686" name="AutoShape 15"/>
          <p:cNvCxnSpPr>
            <a:cxnSpLocks noChangeShapeType="1"/>
            <a:stCxn id="28685" idx="0"/>
            <a:endCxn id="28676" idx="4"/>
          </p:cNvCxnSpPr>
          <p:nvPr/>
        </p:nvCxnSpPr>
        <p:spPr bwMode="auto">
          <a:xfrm flipH="1" flipV="1">
            <a:off x="6778427" y="2501335"/>
            <a:ext cx="73025" cy="232410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7" name="AutoShape 16"/>
          <p:cNvCxnSpPr>
            <a:cxnSpLocks noChangeShapeType="1"/>
            <a:stCxn id="28673" idx="7"/>
            <a:endCxn id="28675" idx="2"/>
          </p:cNvCxnSpPr>
          <p:nvPr/>
        </p:nvCxnSpPr>
        <p:spPr bwMode="auto">
          <a:xfrm flipV="1">
            <a:off x="1346002" y="2836298"/>
            <a:ext cx="1039813" cy="344487"/>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8" name="AutoShape 17"/>
          <p:cNvCxnSpPr>
            <a:cxnSpLocks noChangeShapeType="1"/>
            <a:stCxn id="28675" idx="7"/>
            <a:endCxn id="28674" idx="2"/>
          </p:cNvCxnSpPr>
          <p:nvPr/>
        </p:nvCxnSpPr>
        <p:spPr bwMode="auto">
          <a:xfrm flipV="1">
            <a:off x="3289102" y="2260035"/>
            <a:ext cx="969963" cy="201613"/>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8689" name="AutoShape 18"/>
          <p:cNvCxnSpPr>
            <a:cxnSpLocks noChangeShapeType="1"/>
            <a:stCxn id="28674" idx="6"/>
            <a:endCxn id="28674" idx="6"/>
          </p:cNvCxnSpPr>
          <p:nvPr/>
        </p:nvCxnSpPr>
        <p:spPr bwMode="auto">
          <a:xfrm>
            <a:off x="5317927" y="2260035"/>
            <a:ext cx="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8690" name="AutoShape 19"/>
          <p:cNvCxnSpPr>
            <a:cxnSpLocks noChangeShapeType="1"/>
            <a:stCxn id="28674" idx="7"/>
            <a:endCxn id="28676" idx="2"/>
          </p:cNvCxnSpPr>
          <p:nvPr/>
        </p:nvCxnSpPr>
        <p:spPr bwMode="auto">
          <a:xfrm flipV="1">
            <a:off x="5162352" y="1612335"/>
            <a:ext cx="752475" cy="27305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sp>
        <p:nvSpPr>
          <p:cNvPr id="28691" name="Rectangle 20"/>
          <p:cNvSpPr>
            <a:spLocks noChangeArrowheads="1"/>
          </p:cNvSpPr>
          <p:nvPr/>
        </p:nvSpPr>
        <p:spPr bwMode="auto">
          <a:xfrm>
            <a:off x="179984" y="5628711"/>
            <a:ext cx="7488237" cy="627062"/>
          </a:xfrm>
          <a:prstGeom prst="rect">
            <a:avLst/>
          </a:prstGeom>
          <a:solidFill>
            <a:srgbClr val="99CC00"/>
          </a:solidFill>
          <a:ln w="9525">
            <a:solidFill>
              <a:schemeClr val="tx1"/>
            </a:solidFill>
            <a:miter lim="800000"/>
            <a:headEnd/>
            <a:tailEnd/>
          </a:ln>
        </p:spPr>
        <p:txBody>
          <a:bodyPr wrap="none" anchor="ctr"/>
          <a:lstStyle/>
          <a:p>
            <a:r>
              <a:rPr lang="nl-NL" sz="1800" b="1">
                <a:solidFill>
                  <a:schemeClr val="tx1"/>
                </a:solidFill>
              </a:rPr>
              <a:t>Beredeneerde opbouw</a:t>
            </a:r>
          </a:p>
        </p:txBody>
      </p:sp>
    </p:spTree>
    <p:extLst>
      <p:ext uri="{BB962C8B-B14F-4D97-AF65-F5344CB8AC3E}">
        <p14:creationId xmlns:p14="http://schemas.microsoft.com/office/powerpoint/2010/main" val="105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91"/>
                                        </p:tgtEl>
                                        <p:attrNameLst>
                                          <p:attrName>style.visibility</p:attrName>
                                        </p:attrNameLst>
                                      </p:cBhvr>
                                      <p:to>
                                        <p:strVal val="visible"/>
                                      </p:to>
                                    </p:set>
                                    <p:animEffect transition="in" filter="dissolve">
                                      <p:cBhvr>
                                        <p:cTn id="7" dur="5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val 2"/>
          <p:cNvSpPr>
            <a:spLocks noChangeArrowheads="1"/>
          </p:cNvSpPr>
          <p:nvPr/>
        </p:nvSpPr>
        <p:spPr bwMode="auto">
          <a:xfrm>
            <a:off x="179388" y="1844675"/>
            <a:ext cx="2447925" cy="2089150"/>
          </a:xfrm>
          <a:prstGeom prst="ellipse">
            <a:avLst/>
          </a:prstGeom>
          <a:solidFill>
            <a:srgbClr val="C0C0C0"/>
          </a:solidFill>
          <a:ln w="9525">
            <a:solidFill>
              <a:schemeClr val="tx1"/>
            </a:solidFill>
            <a:round/>
            <a:headEnd/>
            <a:tailEnd/>
          </a:ln>
        </p:spPr>
        <p:txBody>
          <a:bodyPr wrap="none" anchor="ctr"/>
          <a:lstStyle/>
          <a:p>
            <a:r>
              <a:rPr lang="nl-NL" sz="1800" b="1">
                <a:solidFill>
                  <a:schemeClr val="tx1"/>
                </a:solidFill>
              </a:rPr>
              <a:t>De leerling kan vlot </a:t>
            </a:r>
          </a:p>
          <a:p>
            <a:r>
              <a:rPr lang="nl-NL" sz="1800" b="1">
                <a:solidFill>
                  <a:schemeClr val="tx1"/>
                </a:solidFill>
              </a:rPr>
              <a:t>optellen </a:t>
            </a:r>
          </a:p>
          <a:p>
            <a:r>
              <a:rPr lang="nl-NL" sz="1800" b="1">
                <a:solidFill>
                  <a:schemeClr val="tx1"/>
                </a:solidFill>
              </a:rPr>
              <a:t>met de getallen</a:t>
            </a:r>
          </a:p>
          <a:p>
            <a:r>
              <a:rPr lang="nl-NL" sz="1800" b="1">
                <a:solidFill>
                  <a:schemeClr val="tx1"/>
                </a:solidFill>
              </a:rPr>
              <a:t> 1 tm 10</a:t>
            </a:r>
          </a:p>
        </p:txBody>
      </p:sp>
      <p:sp>
        <p:nvSpPr>
          <p:cNvPr id="29698" name="Oval 4"/>
          <p:cNvSpPr>
            <a:spLocks noChangeArrowheads="1"/>
          </p:cNvSpPr>
          <p:nvPr/>
        </p:nvSpPr>
        <p:spPr bwMode="auto">
          <a:xfrm>
            <a:off x="2700338" y="476250"/>
            <a:ext cx="3527425" cy="2520950"/>
          </a:xfrm>
          <a:prstGeom prst="ellipse">
            <a:avLst/>
          </a:prstGeom>
          <a:solidFill>
            <a:srgbClr val="C0C0C0"/>
          </a:solidFill>
          <a:ln w="9525">
            <a:solidFill>
              <a:schemeClr val="tx1"/>
            </a:solidFill>
            <a:round/>
            <a:headEnd/>
            <a:tailEnd/>
          </a:ln>
        </p:spPr>
        <p:txBody>
          <a:bodyPr wrap="none" anchor="ctr"/>
          <a:lstStyle/>
          <a:p>
            <a:r>
              <a:rPr lang="nl-NL" sz="1800" b="1">
                <a:solidFill>
                  <a:schemeClr val="tx1"/>
                </a:solidFill>
              </a:rPr>
              <a:t>De leerling kan vlot </a:t>
            </a:r>
          </a:p>
          <a:p>
            <a:r>
              <a:rPr lang="nl-NL" sz="1800" b="1">
                <a:solidFill>
                  <a:schemeClr val="tx1"/>
                </a:solidFill>
              </a:rPr>
              <a:t>aftrekken met de getallen</a:t>
            </a:r>
          </a:p>
          <a:p>
            <a:r>
              <a:rPr lang="nl-NL" sz="1800" b="1">
                <a:solidFill>
                  <a:schemeClr val="tx1"/>
                </a:solidFill>
              </a:rPr>
              <a:t>1 tm 10</a:t>
            </a:r>
          </a:p>
          <a:p>
            <a:endParaRPr lang="nl-NL" sz="1800" b="1">
              <a:solidFill>
                <a:schemeClr val="tx1"/>
              </a:solidFill>
            </a:endParaRPr>
          </a:p>
        </p:txBody>
      </p:sp>
      <p:sp>
        <p:nvSpPr>
          <p:cNvPr id="29699" name="Oval 5"/>
          <p:cNvSpPr>
            <a:spLocks noChangeArrowheads="1"/>
          </p:cNvSpPr>
          <p:nvPr/>
        </p:nvSpPr>
        <p:spPr bwMode="auto">
          <a:xfrm>
            <a:off x="6588125" y="188913"/>
            <a:ext cx="2376488" cy="2160587"/>
          </a:xfrm>
          <a:prstGeom prst="ellipse">
            <a:avLst/>
          </a:prstGeom>
          <a:solidFill>
            <a:srgbClr val="FF0000"/>
          </a:solidFill>
          <a:ln w="9525">
            <a:solidFill>
              <a:schemeClr val="tx1"/>
            </a:solidFill>
            <a:round/>
            <a:headEnd/>
            <a:tailEnd/>
          </a:ln>
        </p:spPr>
        <p:txBody>
          <a:bodyPr wrap="none" anchor="ctr"/>
          <a:lstStyle/>
          <a:p>
            <a:r>
              <a:rPr lang="nl-NL" sz="1800" b="1">
                <a:solidFill>
                  <a:schemeClr val="tx1"/>
                </a:solidFill>
              </a:rPr>
              <a:t>Vlot optellen en</a:t>
            </a:r>
          </a:p>
          <a:p>
            <a:r>
              <a:rPr lang="nl-NL" sz="1800" b="1">
                <a:solidFill>
                  <a:schemeClr val="tx1"/>
                </a:solidFill>
              </a:rPr>
              <a:t> aftrekken </a:t>
            </a:r>
          </a:p>
          <a:p>
            <a:r>
              <a:rPr lang="nl-NL" sz="1800" b="1">
                <a:solidFill>
                  <a:schemeClr val="tx1"/>
                </a:solidFill>
              </a:rPr>
              <a:t>met getallen 1 </a:t>
            </a:r>
            <a:r>
              <a:rPr lang="nl-NL" sz="1800" b="1" err="1">
                <a:solidFill>
                  <a:schemeClr val="tx1"/>
                </a:solidFill>
              </a:rPr>
              <a:t>tm</a:t>
            </a:r>
            <a:r>
              <a:rPr lang="nl-NL" sz="1800" b="1">
                <a:solidFill>
                  <a:schemeClr val="tx1"/>
                </a:solidFill>
              </a:rPr>
              <a:t> 10</a:t>
            </a:r>
          </a:p>
          <a:p>
            <a:endParaRPr lang="nl-NL" sz="1800" b="1">
              <a:solidFill>
                <a:schemeClr val="tx1"/>
              </a:solidFill>
            </a:endParaRPr>
          </a:p>
        </p:txBody>
      </p:sp>
      <p:sp>
        <p:nvSpPr>
          <p:cNvPr id="29700" name="AutoShape 6"/>
          <p:cNvSpPr>
            <a:spLocks noChangeArrowheads="1"/>
          </p:cNvSpPr>
          <p:nvPr/>
        </p:nvSpPr>
        <p:spPr bwMode="auto">
          <a:xfrm>
            <a:off x="0" y="4292600"/>
            <a:ext cx="3240088"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Optellen met getallen 1 </a:t>
            </a:r>
            <a:r>
              <a:rPr lang="nl-NL" sz="1800" b="1" err="1">
                <a:solidFill>
                  <a:schemeClr val="tx1"/>
                </a:solidFill>
              </a:rPr>
              <a:t>tm</a:t>
            </a:r>
            <a:r>
              <a:rPr lang="nl-NL" sz="1800" b="1">
                <a:solidFill>
                  <a:schemeClr val="tx1"/>
                </a:solidFill>
              </a:rPr>
              <a:t> 10</a:t>
            </a:r>
          </a:p>
        </p:txBody>
      </p:sp>
      <p:sp>
        <p:nvSpPr>
          <p:cNvPr id="29701" name="AutoShape 7"/>
          <p:cNvSpPr>
            <a:spLocks noChangeArrowheads="1"/>
          </p:cNvSpPr>
          <p:nvPr/>
        </p:nvSpPr>
        <p:spPr bwMode="auto">
          <a:xfrm>
            <a:off x="2700338" y="4941888"/>
            <a:ext cx="3600450"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Aftrekken met getallen 1 tm 10</a:t>
            </a:r>
          </a:p>
        </p:txBody>
      </p:sp>
      <p:cxnSp>
        <p:nvCxnSpPr>
          <p:cNvPr id="29702" name="AutoShape 9"/>
          <p:cNvCxnSpPr>
            <a:cxnSpLocks noChangeShapeType="1"/>
            <a:endCxn id="29697" idx="4"/>
          </p:cNvCxnSpPr>
          <p:nvPr/>
        </p:nvCxnSpPr>
        <p:spPr bwMode="auto">
          <a:xfrm flipV="1">
            <a:off x="1403350" y="3933825"/>
            <a:ext cx="0" cy="43180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9703" name="AutoShape 11"/>
          <p:cNvCxnSpPr>
            <a:cxnSpLocks noChangeShapeType="1"/>
            <a:stCxn id="29701" idx="0"/>
            <a:endCxn id="29698" idx="4"/>
          </p:cNvCxnSpPr>
          <p:nvPr/>
        </p:nvCxnSpPr>
        <p:spPr bwMode="auto">
          <a:xfrm flipH="1" flipV="1">
            <a:off x="4464050" y="2997200"/>
            <a:ext cx="36513" cy="1944688"/>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sp>
        <p:nvSpPr>
          <p:cNvPr id="29704" name="AutoShape 14"/>
          <p:cNvSpPr>
            <a:spLocks noChangeArrowheads="1"/>
          </p:cNvSpPr>
          <p:nvPr/>
        </p:nvSpPr>
        <p:spPr bwMode="auto">
          <a:xfrm>
            <a:off x="5435600" y="3860800"/>
            <a:ext cx="3529013" cy="504825"/>
          </a:xfrm>
          <a:prstGeom prst="roundRect">
            <a:avLst>
              <a:gd name="adj" fmla="val 16667"/>
            </a:avLst>
          </a:prstGeom>
          <a:solidFill>
            <a:srgbClr val="FF9900"/>
          </a:solidFill>
          <a:ln w="9525">
            <a:solidFill>
              <a:schemeClr val="tx1"/>
            </a:solidFill>
            <a:round/>
            <a:headEnd/>
            <a:tailEnd/>
          </a:ln>
        </p:spPr>
        <p:txBody>
          <a:bodyPr wrap="none" anchor="ctr"/>
          <a:lstStyle/>
          <a:p>
            <a:r>
              <a:rPr lang="nl-NL" sz="1800" b="1">
                <a:solidFill>
                  <a:schemeClr val="tx1"/>
                </a:solidFill>
              </a:rPr>
              <a:t>Optellen en aftrekken </a:t>
            </a:r>
          </a:p>
          <a:p>
            <a:r>
              <a:rPr lang="nl-NL" sz="1800" b="1">
                <a:solidFill>
                  <a:schemeClr val="tx1"/>
                </a:solidFill>
              </a:rPr>
              <a:t>met getallen 1 tm 10</a:t>
            </a:r>
          </a:p>
        </p:txBody>
      </p:sp>
      <p:cxnSp>
        <p:nvCxnSpPr>
          <p:cNvPr id="29705" name="AutoShape 15"/>
          <p:cNvCxnSpPr>
            <a:cxnSpLocks noChangeShapeType="1"/>
            <a:endCxn id="29699" idx="4"/>
          </p:cNvCxnSpPr>
          <p:nvPr/>
        </p:nvCxnSpPr>
        <p:spPr bwMode="auto">
          <a:xfrm flipH="1" flipV="1">
            <a:off x="7775575" y="2349500"/>
            <a:ext cx="36513" cy="151130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9706" name="AutoShape 16"/>
          <p:cNvCxnSpPr>
            <a:cxnSpLocks noChangeShapeType="1"/>
            <a:stCxn id="29697" idx="7"/>
            <a:endCxn id="29698" idx="2"/>
          </p:cNvCxnSpPr>
          <p:nvPr/>
        </p:nvCxnSpPr>
        <p:spPr bwMode="auto">
          <a:xfrm flipV="1">
            <a:off x="2268538" y="1736725"/>
            <a:ext cx="431800" cy="414338"/>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cxnSp>
        <p:nvCxnSpPr>
          <p:cNvPr id="29707" name="AutoShape 18"/>
          <p:cNvCxnSpPr>
            <a:cxnSpLocks noChangeShapeType="1"/>
          </p:cNvCxnSpPr>
          <p:nvPr/>
        </p:nvCxnSpPr>
        <p:spPr bwMode="auto">
          <a:xfrm>
            <a:off x="5991225" y="1727200"/>
            <a:ext cx="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9708" name="AutoShape 19"/>
          <p:cNvCxnSpPr>
            <a:cxnSpLocks noChangeShapeType="1"/>
            <a:endCxn id="29699" idx="2"/>
          </p:cNvCxnSpPr>
          <p:nvPr/>
        </p:nvCxnSpPr>
        <p:spPr bwMode="auto">
          <a:xfrm>
            <a:off x="6084888" y="1268413"/>
            <a:ext cx="503237" cy="0"/>
          </a:xfrm>
          <a:prstGeom prst="straightConnector1">
            <a:avLst/>
          </a:prstGeom>
          <a:noFill/>
          <a:ln w="9525">
            <a:solidFill>
              <a:srgbClr val="000080"/>
            </a:solidFill>
            <a:round/>
            <a:headEnd/>
            <a:tailEnd type="triangle" w="med" len="med"/>
          </a:ln>
          <a:extLst>
            <a:ext uri="{909E8E84-426E-40dd-AFC4-6F175D3DCCD1}">
              <a14:hiddenFill xmlns="" xmlns:a14="http://schemas.microsoft.com/office/drawing/2010/main">
                <a:noFill/>
              </a14:hiddenFill>
            </a:ext>
          </a:extLst>
        </p:spPr>
      </p:cxnSp>
      <p:sp>
        <p:nvSpPr>
          <p:cNvPr id="29709" name="Rectangle 20"/>
          <p:cNvSpPr>
            <a:spLocks noChangeArrowheads="1"/>
          </p:cNvSpPr>
          <p:nvPr/>
        </p:nvSpPr>
        <p:spPr bwMode="auto">
          <a:xfrm>
            <a:off x="900113" y="5661025"/>
            <a:ext cx="7488237" cy="431800"/>
          </a:xfrm>
          <a:prstGeom prst="rect">
            <a:avLst/>
          </a:prstGeom>
          <a:solidFill>
            <a:srgbClr val="99CC00"/>
          </a:solidFill>
          <a:ln w="9525">
            <a:solidFill>
              <a:schemeClr val="tx1"/>
            </a:solidFill>
            <a:miter lim="800000"/>
            <a:headEnd/>
            <a:tailEnd/>
          </a:ln>
        </p:spPr>
        <p:txBody>
          <a:bodyPr wrap="none" anchor="ctr"/>
          <a:lstStyle/>
          <a:p>
            <a:r>
              <a:rPr lang="nl-NL" sz="1800" b="1">
                <a:solidFill>
                  <a:schemeClr val="tx1"/>
                </a:solidFill>
              </a:rPr>
              <a:t>Beredeneerde opbouw van de leerlijn</a:t>
            </a:r>
          </a:p>
        </p:txBody>
      </p:sp>
      <p:sp>
        <p:nvSpPr>
          <p:cNvPr id="90" name="Pijl links 89"/>
          <p:cNvSpPr/>
          <p:nvPr/>
        </p:nvSpPr>
        <p:spPr>
          <a:xfrm>
            <a:off x="5783263" y="5732463"/>
            <a:ext cx="889000" cy="288925"/>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defRPr/>
            </a:pPr>
            <a:endParaRPr lang="nl-NL"/>
          </a:p>
        </p:txBody>
      </p:sp>
      <p:sp>
        <p:nvSpPr>
          <p:cNvPr id="29712" name="Rectangle 20"/>
          <p:cNvSpPr>
            <a:spLocks noChangeArrowheads="1"/>
          </p:cNvSpPr>
          <p:nvPr/>
        </p:nvSpPr>
        <p:spPr bwMode="auto">
          <a:xfrm>
            <a:off x="900113" y="6237288"/>
            <a:ext cx="7488237" cy="431800"/>
          </a:xfrm>
          <a:prstGeom prst="rect">
            <a:avLst/>
          </a:prstGeom>
          <a:solidFill>
            <a:srgbClr val="99CC00"/>
          </a:solidFill>
          <a:ln w="9525">
            <a:solidFill>
              <a:schemeClr val="tx1"/>
            </a:solidFill>
            <a:miter lim="800000"/>
            <a:headEnd/>
            <a:tailEnd/>
          </a:ln>
        </p:spPr>
        <p:txBody>
          <a:bodyPr wrap="none" anchor="ctr"/>
          <a:lstStyle/>
          <a:p>
            <a:r>
              <a:rPr lang="nl-NL" sz="1800" b="1">
                <a:solidFill>
                  <a:schemeClr val="tx1"/>
                </a:solidFill>
              </a:rPr>
              <a:t>Ontwikkelen van de leerlijn</a:t>
            </a:r>
          </a:p>
        </p:txBody>
      </p:sp>
      <p:sp>
        <p:nvSpPr>
          <p:cNvPr id="93" name="Pijl links 92"/>
          <p:cNvSpPr/>
          <p:nvPr/>
        </p:nvSpPr>
        <p:spPr bwMode="auto">
          <a:xfrm rot="10800000">
            <a:off x="5783263" y="6308725"/>
            <a:ext cx="889000" cy="21590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defRPr/>
            </a:pPr>
            <a:endParaRPr lang="nl-NL"/>
          </a:p>
        </p:txBody>
      </p:sp>
    </p:spTree>
    <p:extLst>
      <p:ext uri="{BB962C8B-B14F-4D97-AF65-F5344CB8AC3E}">
        <p14:creationId xmlns:p14="http://schemas.microsoft.com/office/powerpoint/2010/main" val="20405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dissolve">
                                      <p:cBhvr>
                                        <p:cTn id="7" dur="500"/>
                                        <p:tgtEl>
                                          <p:spTgt spid="29704"/>
                                        </p:tgtEl>
                                      </p:cBhvr>
                                    </p:animEffect>
                                  </p:childTnLst>
                                </p:cTn>
                              </p:par>
                              <p:par>
                                <p:cTn id="8" presetID="9" presetClass="entr" presetSubtype="0" fill="hold"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dissolve">
                                      <p:cBhvr>
                                        <p:cTn id="10" dur="500"/>
                                        <p:tgtEl>
                                          <p:spTgt spid="297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dissolve">
                                      <p:cBhvr>
                                        <p:cTn id="13" dur="500"/>
                                        <p:tgtEl>
                                          <p:spTgt spid="2969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700"/>
                                        </p:tgtEl>
                                        <p:attrNameLst>
                                          <p:attrName>style.visibility</p:attrName>
                                        </p:attrNameLst>
                                      </p:cBhvr>
                                      <p:to>
                                        <p:strVal val="visible"/>
                                      </p:to>
                                    </p:set>
                                    <p:animEffect transition="in" filter="dissolve">
                                      <p:cBhvr>
                                        <p:cTn id="18" dur="500"/>
                                        <p:tgtEl>
                                          <p:spTgt spid="2970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697"/>
                                        </p:tgtEl>
                                        <p:attrNameLst>
                                          <p:attrName>style.visibility</p:attrName>
                                        </p:attrNameLst>
                                      </p:cBhvr>
                                      <p:to>
                                        <p:strVal val="visible"/>
                                      </p:to>
                                    </p:set>
                                    <p:animEffect transition="in" filter="dissolve">
                                      <p:cBhvr>
                                        <p:cTn id="21" dur="500"/>
                                        <p:tgtEl>
                                          <p:spTgt spid="29697"/>
                                        </p:tgtEl>
                                      </p:cBhvr>
                                    </p:animEffect>
                                  </p:childTnLst>
                                </p:cTn>
                              </p:par>
                              <p:par>
                                <p:cTn id="22" presetID="9" presetClass="entr" presetSubtype="0" fill="hold" nodeType="withEffect">
                                  <p:stCondLst>
                                    <p:cond delay="0"/>
                                  </p:stCondLst>
                                  <p:childTnLst>
                                    <p:set>
                                      <p:cBhvr>
                                        <p:cTn id="23" dur="1" fill="hold">
                                          <p:stCondLst>
                                            <p:cond delay="0"/>
                                          </p:stCondLst>
                                        </p:cTn>
                                        <p:tgtEl>
                                          <p:spTgt spid="29702"/>
                                        </p:tgtEl>
                                        <p:attrNameLst>
                                          <p:attrName>style.visibility</p:attrName>
                                        </p:attrNameLst>
                                      </p:cBhvr>
                                      <p:to>
                                        <p:strVal val="visible"/>
                                      </p:to>
                                    </p:set>
                                    <p:animEffect transition="in" filter="dissolve">
                                      <p:cBhvr>
                                        <p:cTn id="24" dur="500"/>
                                        <p:tgtEl>
                                          <p:spTgt spid="2970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9706"/>
                                        </p:tgtEl>
                                        <p:attrNameLst>
                                          <p:attrName>style.visibility</p:attrName>
                                        </p:attrNameLst>
                                      </p:cBhvr>
                                      <p:to>
                                        <p:strVal val="visible"/>
                                      </p:to>
                                    </p:set>
                                    <p:animEffect transition="in" filter="dissolve">
                                      <p:cBhvr>
                                        <p:cTn id="29" dur="500"/>
                                        <p:tgtEl>
                                          <p:spTgt spid="2970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9698"/>
                                        </p:tgtEl>
                                        <p:attrNameLst>
                                          <p:attrName>style.visibility</p:attrName>
                                        </p:attrNameLst>
                                      </p:cBhvr>
                                      <p:to>
                                        <p:strVal val="visible"/>
                                      </p:to>
                                    </p:set>
                                    <p:animEffect transition="in" filter="dissolve">
                                      <p:cBhvr>
                                        <p:cTn id="32" dur="500"/>
                                        <p:tgtEl>
                                          <p:spTgt spid="29698"/>
                                        </p:tgtEl>
                                      </p:cBhvr>
                                    </p:animEffect>
                                  </p:childTnLst>
                                </p:cTn>
                              </p:par>
                              <p:par>
                                <p:cTn id="33" presetID="9" presetClass="entr" presetSubtype="0" fill="hold" nodeType="withEffect">
                                  <p:stCondLst>
                                    <p:cond delay="0"/>
                                  </p:stCondLst>
                                  <p:childTnLst>
                                    <p:set>
                                      <p:cBhvr>
                                        <p:cTn id="34" dur="1" fill="hold">
                                          <p:stCondLst>
                                            <p:cond delay="0"/>
                                          </p:stCondLst>
                                        </p:cTn>
                                        <p:tgtEl>
                                          <p:spTgt spid="29703"/>
                                        </p:tgtEl>
                                        <p:attrNameLst>
                                          <p:attrName>style.visibility</p:attrName>
                                        </p:attrNameLst>
                                      </p:cBhvr>
                                      <p:to>
                                        <p:strVal val="visible"/>
                                      </p:to>
                                    </p:set>
                                    <p:animEffect transition="in" filter="dissolve">
                                      <p:cBhvr>
                                        <p:cTn id="35" dur="500"/>
                                        <p:tgtEl>
                                          <p:spTgt spid="2970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9701"/>
                                        </p:tgtEl>
                                        <p:attrNameLst>
                                          <p:attrName>style.visibility</p:attrName>
                                        </p:attrNameLst>
                                      </p:cBhvr>
                                      <p:to>
                                        <p:strVal val="visible"/>
                                      </p:to>
                                    </p:set>
                                    <p:animEffect transition="in" filter="dissolve">
                                      <p:cBhvr>
                                        <p:cTn id="38" dur="500"/>
                                        <p:tgtEl>
                                          <p:spTgt spid="29701"/>
                                        </p:tgtEl>
                                      </p:cBhvr>
                                    </p:animEffect>
                                  </p:childTnLst>
                                </p:cTn>
                              </p:par>
                              <p:par>
                                <p:cTn id="39" presetID="9" presetClass="entr" presetSubtype="0" fill="hold" nodeType="withEffect">
                                  <p:stCondLst>
                                    <p:cond delay="0"/>
                                  </p:stCondLst>
                                  <p:childTnLst>
                                    <p:set>
                                      <p:cBhvr>
                                        <p:cTn id="40" dur="1" fill="hold">
                                          <p:stCondLst>
                                            <p:cond delay="0"/>
                                          </p:stCondLst>
                                        </p:cTn>
                                        <p:tgtEl>
                                          <p:spTgt spid="29708"/>
                                        </p:tgtEl>
                                        <p:attrNameLst>
                                          <p:attrName>style.visibility</p:attrName>
                                        </p:attrNameLst>
                                      </p:cBhvr>
                                      <p:to>
                                        <p:strVal val="visible"/>
                                      </p:to>
                                    </p:set>
                                    <p:animEffect transition="in" filter="dissolve">
                                      <p:cBhvr>
                                        <p:cTn id="41" dur="500"/>
                                        <p:tgtEl>
                                          <p:spTgt spid="2970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709"/>
                                        </p:tgtEl>
                                        <p:attrNameLst>
                                          <p:attrName>style.visibility</p:attrName>
                                        </p:attrNameLst>
                                      </p:cBhvr>
                                      <p:to>
                                        <p:strVal val="visible"/>
                                      </p:to>
                                    </p:set>
                                    <p:animEffect transition="in" filter="dissolve">
                                      <p:cBhvr>
                                        <p:cTn id="46" dur="500"/>
                                        <p:tgtEl>
                                          <p:spTgt spid="2970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dissolve">
                                      <p:cBhvr>
                                        <p:cTn id="49" dur="500"/>
                                        <p:tgtEl>
                                          <p:spTgt spid="9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9712"/>
                                        </p:tgtEl>
                                        <p:attrNameLst>
                                          <p:attrName>style.visibility</p:attrName>
                                        </p:attrNameLst>
                                      </p:cBhvr>
                                      <p:to>
                                        <p:strVal val="visible"/>
                                      </p:to>
                                    </p:set>
                                    <p:animEffect transition="in" filter="dissolve">
                                      <p:cBhvr>
                                        <p:cTn id="54" dur="500"/>
                                        <p:tgtEl>
                                          <p:spTgt spid="2971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dissolve">
                                      <p:cBhvr>
                                        <p:cTn id="5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P spid="29698" grpId="0" animBg="1"/>
      <p:bldP spid="29699" grpId="0" animBg="1"/>
      <p:bldP spid="29700" grpId="0" animBg="1"/>
      <p:bldP spid="29701" grpId="0" animBg="1"/>
      <p:bldP spid="29704" grpId="0" animBg="1"/>
      <p:bldP spid="29709" grpId="0" animBg="1"/>
      <p:bldP spid="90" grpId="0" animBg="1"/>
      <p:bldP spid="2971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17</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Starten op </a:t>
            </a:r>
            <a:r>
              <a:rPr lang="nl-NL" sz="3200" b="1" err="1">
                <a:solidFill>
                  <a:srgbClr val="008D36"/>
                </a:solidFill>
                <a:latin typeface="Arial" charset="0"/>
                <a:ea typeface="ＭＳ Ｐゴシック" charset="0"/>
                <a:cs typeface="ＭＳ Ｐゴシック" charset="0"/>
              </a:rPr>
              <a:t>vakgroepniveau</a:t>
            </a:r>
            <a:r>
              <a:rPr lang="nl-NL" sz="3200" b="1">
                <a:solidFill>
                  <a:srgbClr val="008D36"/>
                </a:solidFill>
                <a:ea typeface="ＭＳ Ｐゴシック" charset="0"/>
                <a:cs typeface="ＭＳ Ｐゴシック" charset="0"/>
              </a:rPr>
              <a:t>:</a:t>
            </a:r>
          </a:p>
          <a:p>
            <a:pPr marL="0" indent="0" eaLnBrk="1" hangingPunct="1">
              <a:buNone/>
            </a:pPr>
            <a:r>
              <a:rPr lang="nl-NL" sz="3200" b="1">
                <a:solidFill>
                  <a:srgbClr val="008D36"/>
                </a:solidFill>
                <a:ea typeface="ＭＳ Ｐゴシック" charset="0"/>
                <a:cs typeface="ＭＳ Ｐゴシック" charset="0"/>
              </a:rPr>
              <a:t>e</a:t>
            </a:r>
            <a:r>
              <a:rPr lang="nl-NL" sz="3200" b="1">
                <a:solidFill>
                  <a:srgbClr val="008D36"/>
                </a:solidFill>
                <a:latin typeface="Arial" charset="0"/>
                <a:ea typeface="ＭＳ Ｐゴシック" charset="0"/>
                <a:cs typeface="ＭＳ Ｐゴシック" charset="0"/>
              </a:rPr>
              <a:t>en eerste oefening!</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85739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1927" y="349925"/>
            <a:ext cx="3368457" cy="455111"/>
          </a:xfrm>
        </p:spPr>
        <p:txBody>
          <a:bodyPr/>
          <a:lstStyle/>
          <a:p>
            <a:pPr algn="l"/>
            <a:r>
              <a:rPr lang="nl-NL" sz="2000"/>
              <a:t>Voorbeeld aardrijkskunde:</a:t>
            </a:r>
          </a:p>
        </p:txBody>
      </p:sp>
      <p:sp>
        <p:nvSpPr>
          <p:cNvPr id="3" name="Tijdelijke aanduiding voor datum 2"/>
          <p:cNvSpPr>
            <a:spLocks noGrp="1"/>
          </p:cNvSpPr>
          <p:nvPr>
            <p:ph type="dt" sz="half" idx="10"/>
          </p:nvPr>
        </p:nvSpPr>
        <p:spPr/>
        <p:txBody>
          <a:bodyPr/>
          <a:lstStyle/>
          <a:p>
            <a:pPr>
              <a:defRPr/>
            </a:pPr>
            <a:fld id="{5F5EC025-1FBD-1944-AD0C-6601625634E6}" type="datetime3">
              <a:rPr lang="nl-NL" smtClean="0"/>
              <a:pPr>
                <a:defRPr/>
              </a:pPr>
              <a:t>06/11/2019</a:t>
            </a:fld>
            <a:endParaRPr lang="nl-NL"/>
          </a:p>
        </p:txBody>
      </p:sp>
      <p:sp>
        <p:nvSpPr>
          <p:cNvPr id="4" name="Tijdelijke aanduiding voor voettekst 3"/>
          <p:cNvSpPr>
            <a:spLocks noGrp="1"/>
          </p:cNvSpPr>
          <p:nvPr>
            <p:ph type="ftr" sz="quarter" idx="11"/>
          </p:nvPr>
        </p:nvSpPr>
        <p:spPr/>
        <p:txBody>
          <a:bodyPr/>
          <a:lstStyle/>
          <a:p>
            <a:pPr>
              <a:defRPr/>
            </a:pPr>
            <a:r>
              <a:rPr lang="nl-NL"/>
              <a:t>Verenigde Scholen J.A. Alberdingk Thijm</a:t>
            </a:r>
          </a:p>
        </p:txBody>
      </p:sp>
      <p:sp>
        <p:nvSpPr>
          <p:cNvPr id="5" name="Tijdelijke aanduiding voor dianummer 4"/>
          <p:cNvSpPr>
            <a:spLocks noGrp="1"/>
          </p:cNvSpPr>
          <p:nvPr>
            <p:ph type="sldNum" sz="quarter" idx="12"/>
          </p:nvPr>
        </p:nvSpPr>
        <p:spPr/>
        <p:txBody>
          <a:bodyPr/>
          <a:lstStyle/>
          <a:p>
            <a:pPr>
              <a:defRPr/>
            </a:pPr>
            <a:fld id="{BB766EB5-01D9-FA4D-BF74-E38A39F12D96}" type="slidenum">
              <a:rPr lang="nl-NL" smtClean="0"/>
              <a:pPr>
                <a:defRPr/>
              </a:pPr>
              <a:t>18</a:t>
            </a:fld>
            <a:endParaRPr lang="nl-NL"/>
          </a:p>
        </p:txBody>
      </p:sp>
      <p:sp>
        <p:nvSpPr>
          <p:cNvPr id="6" name="Tekstvak 5"/>
          <p:cNvSpPr txBox="1"/>
          <p:nvPr/>
        </p:nvSpPr>
        <p:spPr>
          <a:xfrm>
            <a:off x="386667" y="947100"/>
            <a:ext cx="7100887" cy="5632311"/>
          </a:xfrm>
          <a:prstGeom prst="rect">
            <a:avLst/>
          </a:prstGeom>
          <a:noFill/>
        </p:spPr>
        <p:txBody>
          <a:bodyPr wrap="square" rtlCol="0">
            <a:spAutoFit/>
          </a:bodyPr>
          <a:lstStyle/>
          <a:p>
            <a:r>
              <a:rPr lang="nl-NL">
                <a:solidFill>
                  <a:srgbClr val="7030A0"/>
                </a:solidFill>
              </a:rPr>
              <a:t>Een docent aardrijkskunde in klas 3 heeft besloten om de paragraaf over vulkanen in de methode te gaan vervangen door zelf gearrangeerd leermateriaal op basis van leerdoelen en start het arrangeerproces met het beschrijven wat de leerling na het doorwerken van de stof moet beheersen en op welk niveau.</a:t>
            </a:r>
          </a:p>
          <a:p>
            <a:r>
              <a:rPr lang="nl-NL" b="1" i="1">
                <a:solidFill>
                  <a:srgbClr val="7030A0"/>
                </a:solidFill>
              </a:rPr>
              <a:t> </a:t>
            </a:r>
            <a:endParaRPr lang="nl-NL">
              <a:solidFill>
                <a:srgbClr val="7030A0"/>
              </a:solidFill>
            </a:endParaRPr>
          </a:p>
          <a:p>
            <a:r>
              <a:rPr lang="nl-NL" b="1" i="1">
                <a:solidFill>
                  <a:srgbClr val="7030A0"/>
                </a:solidFill>
              </a:rPr>
              <a:t>Einddoel:</a:t>
            </a:r>
            <a:br>
              <a:rPr lang="nl-NL" i="1">
                <a:solidFill>
                  <a:srgbClr val="7030A0"/>
                </a:solidFill>
              </a:rPr>
            </a:br>
            <a:r>
              <a:rPr lang="nl-NL" i="1">
                <a:solidFill>
                  <a:srgbClr val="7030A0"/>
                </a:solidFill>
              </a:rPr>
              <a:t>De leerling moet een vulkaan kunnen herkennen, beschrijven en verklaren</a:t>
            </a:r>
            <a:endParaRPr lang="nl-NL">
              <a:solidFill>
                <a:srgbClr val="7030A0"/>
              </a:solidFill>
            </a:endParaRPr>
          </a:p>
          <a:p>
            <a:r>
              <a:rPr lang="nl-NL" b="1" i="1">
                <a:solidFill>
                  <a:srgbClr val="7030A0"/>
                </a:solidFill>
              </a:rPr>
              <a:t> </a:t>
            </a:r>
            <a:endParaRPr lang="nl-NL">
              <a:solidFill>
                <a:srgbClr val="7030A0"/>
              </a:solidFill>
            </a:endParaRPr>
          </a:p>
          <a:p>
            <a:r>
              <a:rPr lang="nl-NL" b="1" i="1">
                <a:solidFill>
                  <a:srgbClr val="7030A0"/>
                </a:solidFill>
              </a:rPr>
              <a:t>Leerdoelen voor de leerling:</a:t>
            </a:r>
            <a:br>
              <a:rPr lang="nl-NL" b="1" i="1">
                <a:solidFill>
                  <a:srgbClr val="7030A0"/>
                </a:solidFill>
              </a:rPr>
            </a:br>
            <a:r>
              <a:rPr lang="nl-NL" i="1">
                <a:solidFill>
                  <a:srgbClr val="7030A0"/>
                </a:solidFill>
              </a:rPr>
              <a:t>1. Ik kan een vulkaan op afbeeldingen aanwijzen</a:t>
            </a:r>
            <a:br>
              <a:rPr lang="nl-NL" i="1">
                <a:solidFill>
                  <a:srgbClr val="7030A0"/>
                </a:solidFill>
              </a:rPr>
            </a:br>
            <a:r>
              <a:rPr lang="nl-NL" i="1">
                <a:solidFill>
                  <a:srgbClr val="7030A0"/>
                </a:solidFill>
              </a:rPr>
              <a:t>2. Ik kan een vulkaan beschrijven in tekst (met gebruikmaking van de bijbehorende begrippen) en een doorsnede van een vulkaan tekenen </a:t>
            </a:r>
            <a:endParaRPr lang="nl-NL">
              <a:solidFill>
                <a:srgbClr val="7030A0"/>
              </a:solidFill>
            </a:endParaRPr>
          </a:p>
          <a:p>
            <a:r>
              <a:rPr lang="nl-NL" i="1">
                <a:solidFill>
                  <a:srgbClr val="7030A0"/>
                </a:solidFill>
              </a:rPr>
              <a:t>3. Ik kan het ontstaan van een vulkaan beschrijven</a:t>
            </a:r>
            <a:endParaRPr lang="nl-NL">
              <a:solidFill>
                <a:srgbClr val="7030A0"/>
              </a:solidFill>
            </a:endParaRPr>
          </a:p>
          <a:p>
            <a:r>
              <a:rPr lang="nl-NL" b="1" i="1">
                <a:solidFill>
                  <a:srgbClr val="7030A0"/>
                </a:solidFill>
              </a:rPr>
              <a:t> </a:t>
            </a:r>
            <a:endParaRPr lang="nl-NL">
              <a:solidFill>
                <a:srgbClr val="7030A0"/>
              </a:solidFill>
            </a:endParaRPr>
          </a:p>
          <a:p>
            <a:r>
              <a:rPr lang="nl-NL" b="1" i="1">
                <a:solidFill>
                  <a:srgbClr val="7030A0"/>
                </a:solidFill>
              </a:rPr>
              <a:t>Begrippen:</a:t>
            </a:r>
            <a:br>
              <a:rPr lang="nl-NL" b="1" i="1">
                <a:solidFill>
                  <a:srgbClr val="7030A0"/>
                </a:solidFill>
              </a:rPr>
            </a:br>
            <a:r>
              <a:rPr lang="nl-NL" i="1">
                <a:solidFill>
                  <a:srgbClr val="7030A0"/>
                </a:solidFill>
              </a:rPr>
              <a:t>- vulkaan				- lava</a:t>
            </a:r>
            <a:br>
              <a:rPr lang="nl-NL" i="1">
                <a:solidFill>
                  <a:srgbClr val="7030A0"/>
                </a:solidFill>
              </a:rPr>
            </a:br>
            <a:r>
              <a:rPr lang="nl-NL" i="1">
                <a:solidFill>
                  <a:srgbClr val="7030A0"/>
                </a:solidFill>
              </a:rPr>
              <a:t>- magma				- kraterpijp</a:t>
            </a:r>
            <a:br>
              <a:rPr lang="nl-NL" i="1">
                <a:solidFill>
                  <a:srgbClr val="7030A0"/>
                </a:solidFill>
              </a:rPr>
            </a:br>
            <a:r>
              <a:rPr lang="nl-NL" i="1">
                <a:solidFill>
                  <a:srgbClr val="7030A0"/>
                </a:solidFill>
              </a:rPr>
              <a:t>- vulkaanuitbarsting	- tektoniek</a:t>
            </a:r>
            <a:endParaRPr lang="nl-NL">
              <a:solidFill>
                <a:srgbClr val="7030A0"/>
              </a:solidFill>
            </a:endParaRPr>
          </a:p>
          <a:p>
            <a:endParaRPr lang="nl-NL"/>
          </a:p>
        </p:txBody>
      </p:sp>
      <p:sp>
        <p:nvSpPr>
          <p:cNvPr id="7" name="Tekstvak 6"/>
          <p:cNvSpPr txBox="1"/>
          <p:nvPr/>
        </p:nvSpPr>
        <p:spPr>
          <a:xfrm>
            <a:off x="6702621" y="5656082"/>
            <a:ext cx="1793001" cy="830997"/>
          </a:xfrm>
          <a:prstGeom prst="rect">
            <a:avLst/>
          </a:prstGeom>
          <a:noFill/>
        </p:spPr>
        <p:txBody>
          <a:bodyPr wrap="square" rtlCol="0">
            <a:spAutoFit/>
          </a:bodyPr>
          <a:lstStyle/>
          <a:p>
            <a:r>
              <a:rPr lang="nl-NL" sz="4800" b="1">
                <a:solidFill>
                  <a:srgbClr val="800000"/>
                </a:solidFill>
              </a:rPr>
              <a:t>WAT?</a:t>
            </a:r>
          </a:p>
        </p:txBody>
      </p:sp>
      <p:sp>
        <p:nvSpPr>
          <p:cNvPr id="8" name="Toelichting met afgeronde rechthoek 7"/>
          <p:cNvSpPr/>
          <p:nvPr/>
        </p:nvSpPr>
        <p:spPr>
          <a:xfrm>
            <a:off x="6353251" y="4655754"/>
            <a:ext cx="2491740" cy="971550"/>
          </a:xfrm>
          <a:prstGeom prst="wedgeRoundRectCallout">
            <a:avLst>
              <a:gd name="adj1" fmla="val -72209"/>
              <a:gd name="adj2" fmla="val -5632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Benoem concreet toetsbare doelen</a:t>
            </a:r>
          </a:p>
        </p:txBody>
      </p:sp>
    </p:spTree>
    <p:extLst>
      <p:ext uri="{BB962C8B-B14F-4D97-AF65-F5344CB8AC3E}">
        <p14:creationId xmlns:p14="http://schemas.microsoft.com/office/powerpoint/2010/main" val="3347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dissolve">
                                      <p:cBhvr>
                                        <p:cTn id="2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9700" y="515395"/>
            <a:ext cx="2667000" cy="455111"/>
          </a:xfrm>
        </p:spPr>
        <p:txBody>
          <a:bodyPr/>
          <a:lstStyle/>
          <a:p>
            <a:pPr algn="l"/>
            <a:r>
              <a:rPr lang="nl-NL" sz="2000"/>
              <a:t>Wiskunde – 2V </a:t>
            </a:r>
          </a:p>
        </p:txBody>
      </p:sp>
      <p:sp>
        <p:nvSpPr>
          <p:cNvPr id="3" name="Tijdelijke aanduiding voor datum 2"/>
          <p:cNvSpPr>
            <a:spLocks noGrp="1"/>
          </p:cNvSpPr>
          <p:nvPr>
            <p:ph type="dt" sz="half" idx="10"/>
          </p:nvPr>
        </p:nvSpPr>
        <p:spPr/>
        <p:txBody>
          <a:bodyPr/>
          <a:lstStyle/>
          <a:p>
            <a:pPr>
              <a:defRPr/>
            </a:pPr>
            <a:fld id="{5F5EC025-1FBD-1944-AD0C-6601625634E6}" type="datetime3">
              <a:rPr lang="nl-NL" smtClean="0"/>
              <a:pPr>
                <a:defRPr/>
              </a:pPr>
              <a:t>06/11/2019</a:t>
            </a:fld>
            <a:endParaRPr lang="nl-NL"/>
          </a:p>
        </p:txBody>
      </p:sp>
      <p:sp>
        <p:nvSpPr>
          <p:cNvPr id="4" name="Tijdelijke aanduiding voor voettekst 3"/>
          <p:cNvSpPr>
            <a:spLocks noGrp="1"/>
          </p:cNvSpPr>
          <p:nvPr>
            <p:ph type="ftr" sz="quarter" idx="11"/>
          </p:nvPr>
        </p:nvSpPr>
        <p:spPr/>
        <p:txBody>
          <a:bodyPr/>
          <a:lstStyle/>
          <a:p>
            <a:pPr>
              <a:defRPr/>
            </a:pPr>
            <a:r>
              <a:rPr lang="nl-NL"/>
              <a:t>Verenigde Scholen J.A. Alberdingk Thijm</a:t>
            </a:r>
          </a:p>
        </p:txBody>
      </p:sp>
      <p:sp>
        <p:nvSpPr>
          <p:cNvPr id="5" name="Tijdelijke aanduiding voor dianummer 4"/>
          <p:cNvSpPr>
            <a:spLocks noGrp="1"/>
          </p:cNvSpPr>
          <p:nvPr>
            <p:ph type="sldNum" sz="quarter" idx="12"/>
          </p:nvPr>
        </p:nvSpPr>
        <p:spPr/>
        <p:txBody>
          <a:bodyPr/>
          <a:lstStyle/>
          <a:p>
            <a:pPr>
              <a:defRPr/>
            </a:pPr>
            <a:fld id="{BB766EB5-01D9-FA4D-BF74-E38A39F12D96}" type="slidenum">
              <a:rPr lang="nl-NL" smtClean="0"/>
              <a:pPr>
                <a:defRPr/>
              </a:pPr>
              <a:t>19</a:t>
            </a:fld>
            <a:endParaRPr lang="nl-NL"/>
          </a:p>
        </p:txBody>
      </p:sp>
      <p:sp>
        <p:nvSpPr>
          <p:cNvPr id="6" name="Tekstvak 5"/>
          <p:cNvSpPr txBox="1"/>
          <p:nvPr/>
        </p:nvSpPr>
        <p:spPr>
          <a:xfrm>
            <a:off x="386667" y="1320640"/>
            <a:ext cx="7100887" cy="4801314"/>
          </a:xfrm>
          <a:prstGeom prst="rect">
            <a:avLst/>
          </a:prstGeom>
          <a:noFill/>
        </p:spPr>
        <p:txBody>
          <a:bodyPr wrap="square" rtlCol="0">
            <a:spAutoFit/>
          </a:bodyPr>
          <a:lstStyle/>
          <a:p>
            <a:r>
              <a:rPr lang="nl-NL" sz="1600">
                <a:solidFill>
                  <a:srgbClr val="7030A0"/>
                </a:solidFill>
              </a:rPr>
              <a:t>Ter vervanging van paragraaf 8.1 uit “Getal &amp; Ruimte”</a:t>
            </a:r>
          </a:p>
          <a:p>
            <a:endParaRPr lang="nl-NL" sz="1600"/>
          </a:p>
          <a:p>
            <a:r>
              <a:rPr lang="nl-NL" sz="1600" b="1" i="1">
                <a:solidFill>
                  <a:srgbClr val="7030A0"/>
                </a:solidFill>
              </a:rPr>
              <a:t>Einddoel:</a:t>
            </a:r>
            <a:br>
              <a:rPr lang="nl-NL" sz="1600" i="1">
                <a:solidFill>
                  <a:srgbClr val="7030A0"/>
                </a:solidFill>
              </a:rPr>
            </a:br>
            <a:r>
              <a:rPr lang="nl-NL" sz="1600" i="1">
                <a:solidFill>
                  <a:srgbClr val="7030A0"/>
                </a:solidFill>
              </a:rPr>
              <a:t>De leerling moet de inhoud van een prisma en een cilinder kunnen berekenen.</a:t>
            </a:r>
            <a:endParaRPr lang="nl-NL" sz="1600">
              <a:solidFill>
                <a:srgbClr val="7030A0"/>
              </a:solidFill>
            </a:endParaRPr>
          </a:p>
          <a:p>
            <a:endParaRPr lang="nl-NL" sz="1600" b="1" i="1">
              <a:solidFill>
                <a:srgbClr val="7030A0"/>
              </a:solidFill>
            </a:endParaRPr>
          </a:p>
          <a:p>
            <a:r>
              <a:rPr lang="nl-NL" sz="1600" b="1" i="1">
                <a:solidFill>
                  <a:srgbClr val="7030A0"/>
                </a:solidFill>
              </a:rPr>
              <a:t>Leerdoelen voor de leerling:</a:t>
            </a:r>
            <a:br>
              <a:rPr lang="nl-NL" sz="1600" b="1" i="1">
                <a:solidFill>
                  <a:srgbClr val="7030A0"/>
                </a:solidFill>
              </a:rPr>
            </a:br>
            <a:r>
              <a:rPr lang="nl-NL" sz="1600" i="1">
                <a:solidFill>
                  <a:srgbClr val="7030A0"/>
                </a:solidFill>
              </a:rPr>
              <a:t>”Ik kan een prisma en een cilinder beschrijven en tekenen"</a:t>
            </a:r>
            <a:br>
              <a:rPr lang="nl-NL" sz="1600" i="1">
                <a:solidFill>
                  <a:srgbClr val="7030A0"/>
                </a:solidFill>
              </a:rPr>
            </a:br>
            <a:r>
              <a:rPr lang="nl-NL" sz="1600" i="1">
                <a:solidFill>
                  <a:srgbClr val="7030A0"/>
                </a:solidFill>
              </a:rPr>
              <a:t>”Ik kan het grondvlak van een prisma en cilinder aanwijzen” </a:t>
            </a:r>
          </a:p>
          <a:p>
            <a:r>
              <a:rPr lang="nl-NL" sz="1600" i="1">
                <a:solidFill>
                  <a:srgbClr val="7030A0"/>
                </a:solidFill>
              </a:rPr>
              <a:t>“Ik kan de oppervlakte van een driehoek berekenen</a:t>
            </a:r>
          </a:p>
          <a:p>
            <a:r>
              <a:rPr lang="nl-NL" sz="1600" i="1">
                <a:solidFill>
                  <a:srgbClr val="7030A0"/>
                </a:solidFill>
              </a:rPr>
              <a:t>“Ik kan de oppervlakte van een cirkel berekenen</a:t>
            </a:r>
          </a:p>
          <a:p>
            <a:r>
              <a:rPr lang="nl-NL" sz="1600" i="1">
                <a:solidFill>
                  <a:srgbClr val="7030A0"/>
                </a:solidFill>
              </a:rPr>
              <a:t>" Ik kan de formule voor inhoud van een prisma toepassen</a:t>
            </a:r>
          </a:p>
          <a:p>
            <a:r>
              <a:rPr lang="nl-NL" sz="1600" i="1">
                <a:solidFill>
                  <a:srgbClr val="7030A0"/>
                </a:solidFill>
              </a:rPr>
              <a:t>“Ik kan de formule voor inhoud van een cilinder toepassen"</a:t>
            </a:r>
            <a:endParaRPr lang="nl-NL" sz="1600">
              <a:solidFill>
                <a:srgbClr val="7030A0"/>
              </a:solidFill>
            </a:endParaRPr>
          </a:p>
          <a:p>
            <a:endParaRPr lang="nl-NL" sz="1600" b="1" i="1">
              <a:solidFill>
                <a:srgbClr val="7030A0"/>
              </a:solidFill>
            </a:endParaRPr>
          </a:p>
          <a:p>
            <a:r>
              <a:rPr lang="nl-NL" sz="1600" b="1" i="1">
                <a:solidFill>
                  <a:srgbClr val="7030A0"/>
                </a:solidFill>
              </a:rPr>
              <a:t>Begrippen:</a:t>
            </a:r>
            <a:br>
              <a:rPr lang="nl-NL" sz="1600" b="1" i="1">
                <a:solidFill>
                  <a:srgbClr val="7030A0"/>
                </a:solidFill>
              </a:rPr>
            </a:br>
            <a:r>
              <a:rPr lang="nl-NL" sz="1600" i="1">
                <a:solidFill>
                  <a:srgbClr val="7030A0"/>
                </a:solidFill>
              </a:rPr>
              <a:t>- prisma				- oppervlakte</a:t>
            </a:r>
            <a:br>
              <a:rPr lang="nl-NL" sz="1600" i="1">
                <a:solidFill>
                  <a:srgbClr val="7030A0"/>
                </a:solidFill>
              </a:rPr>
            </a:br>
            <a:r>
              <a:rPr lang="nl-NL" sz="1600" i="1">
                <a:solidFill>
                  <a:srgbClr val="7030A0"/>
                </a:solidFill>
              </a:rPr>
              <a:t>- cilinder				- diameter en straal</a:t>
            </a:r>
          </a:p>
          <a:p>
            <a:r>
              <a:rPr lang="nl-NL" sz="1600" i="1">
                <a:solidFill>
                  <a:srgbClr val="7030A0"/>
                </a:solidFill>
              </a:rPr>
              <a:t>- inhoud				- ribben</a:t>
            </a:r>
          </a:p>
          <a:p>
            <a:r>
              <a:rPr lang="nl-NL" sz="1600" i="1">
                <a:solidFill>
                  <a:srgbClr val="7030A0"/>
                </a:solidFill>
              </a:rPr>
              <a:t>- grondvlak/bovenvlak	- pi</a:t>
            </a:r>
            <a:endParaRPr lang="nl-NL" sz="1600">
              <a:solidFill>
                <a:srgbClr val="7030A0"/>
              </a:solidFill>
            </a:endParaRPr>
          </a:p>
          <a:p>
            <a:endParaRPr lang="nl-NL"/>
          </a:p>
        </p:txBody>
      </p:sp>
      <p:sp>
        <p:nvSpPr>
          <p:cNvPr id="7" name="Tekstvak 6"/>
          <p:cNvSpPr txBox="1"/>
          <p:nvPr/>
        </p:nvSpPr>
        <p:spPr>
          <a:xfrm>
            <a:off x="6702621" y="5656082"/>
            <a:ext cx="1793001" cy="830997"/>
          </a:xfrm>
          <a:prstGeom prst="rect">
            <a:avLst/>
          </a:prstGeom>
          <a:noFill/>
        </p:spPr>
        <p:txBody>
          <a:bodyPr wrap="square" rtlCol="0">
            <a:spAutoFit/>
          </a:bodyPr>
          <a:lstStyle/>
          <a:p>
            <a:r>
              <a:rPr lang="nl-NL" sz="4800" b="1">
                <a:solidFill>
                  <a:srgbClr val="800000"/>
                </a:solidFill>
              </a:rPr>
              <a:t>WAT?</a:t>
            </a:r>
          </a:p>
        </p:txBody>
      </p:sp>
    </p:spTree>
    <p:extLst>
      <p:ext uri="{BB962C8B-B14F-4D97-AF65-F5344CB8AC3E}">
        <p14:creationId xmlns:p14="http://schemas.microsoft.com/office/powerpoint/2010/main" val="14359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dissolve">
                                      <p:cBhvr>
                                        <p:cTn id="18" dur="500"/>
                                        <p:tgtEl>
                                          <p:spTgt spid="6">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dissolve">
                                      <p:cBhvr>
                                        <p:cTn id="21" dur="500"/>
                                        <p:tgtEl>
                                          <p:spTgt spid="6">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dissolve">
                                      <p:cBhvr>
                                        <p:cTn id="24" dur="500"/>
                                        <p:tgtEl>
                                          <p:spTgt spid="6">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dissolve">
                                      <p:cBhvr>
                                        <p:cTn id="29" dur="500"/>
                                        <p:tgtEl>
                                          <p:spTgt spid="6">
                                            <p:txEl>
                                              <p:pRg st="10" end="10"/>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dissolve">
                                      <p:cBhvr>
                                        <p:cTn id="32" dur="500"/>
                                        <p:tgtEl>
                                          <p:spTgt spid="6">
                                            <p:txEl>
                                              <p:pRg st="11" end="11"/>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animEffect transition="in" filter="dissolve">
                                      <p:cBhvr>
                                        <p:cTn id="3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481" y="1869985"/>
            <a:ext cx="7100887" cy="976313"/>
          </a:xfrm>
        </p:spPr>
        <p:txBody>
          <a:bodyPr/>
          <a:lstStyle/>
          <a:p>
            <a:pPr algn="l"/>
            <a:r>
              <a:rPr lang="nl-NL" b="1"/>
              <a:t>Inhoud</a:t>
            </a:r>
          </a:p>
        </p:txBody>
      </p:sp>
      <p:sp>
        <p:nvSpPr>
          <p:cNvPr id="6" name="Tekstvak 5"/>
          <p:cNvSpPr txBox="1"/>
          <p:nvPr/>
        </p:nvSpPr>
        <p:spPr>
          <a:xfrm>
            <a:off x="685481" y="2982298"/>
            <a:ext cx="7315214" cy="2677656"/>
          </a:xfrm>
          <a:prstGeom prst="rect">
            <a:avLst/>
          </a:prstGeom>
          <a:noFill/>
        </p:spPr>
        <p:txBody>
          <a:bodyPr wrap="square" rtlCol="0">
            <a:spAutoFit/>
          </a:bodyPr>
          <a:lstStyle/>
          <a:p>
            <a:pPr marL="342900" indent="-342900">
              <a:buFont typeface="Arial"/>
              <a:buChar char="•"/>
            </a:pPr>
            <a:r>
              <a:rPr lang="nl-NL" sz="2800">
                <a:solidFill>
                  <a:srgbClr val="008D36"/>
                </a:solidFill>
              </a:rPr>
              <a:t>Wat is </a:t>
            </a:r>
            <a:r>
              <a:rPr lang="nl-NL" sz="2800" err="1">
                <a:solidFill>
                  <a:srgbClr val="008D36"/>
                </a:solidFill>
              </a:rPr>
              <a:t>leerdoeldenken</a:t>
            </a:r>
            <a:r>
              <a:rPr lang="nl-NL" sz="2800">
                <a:solidFill>
                  <a:srgbClr val="008D36"/>
                </a:solidFill>
              </a:rPr>
              <a:t>?</a:t>
            </a:r>
          </a:p>
          <a:p>
            <a:pPr marL="342900" indent="-342900">
              <a:buFont typeface="Arial"/>
              <a:buChar char="•"/>
            </a:pPr>
            <a:r>
              <a:rPr lang="nl-NL" sz="2800">
                <a:solidFill>
                  <a:srgbClr val="008D36"/>
                </a:solidFill>
              </a:rPr>
              <a:t>Waarom zou je het willen?</a:t>
            </a:r>
          </a:p>
          <a:p>
            <a:pPr marL="342900" indent="-342900">
              <a:buFont typeface="Arial"/>
              <a:buChar char="•"/>
            </a:pPr>
            <a:r>
              <a:rPr lang="nl-NL" sz="2800">
                <a:solidFill>
                  <a:srgbClr val="008D36"/>
                </a:solidFill>
              </a:rPr>
              <a:t>Wat is het probleem om ermee te starten</a:t>
            </a:r>
          </a:p>
          <a:p>
            <a:pPr marL="342900" indent="-342900">
              <a:buFont typeface="Arial"/>
              <a:buChar char="•"/>
            </a:pPr>
            <a:r>
              <a:rPr lang="nl-NL" sz="2800">
                <a:solidFill>
                  <a:srgbClr val="008D36"/>
                </a:solidFill>
              </a:rPr>
              <a:t>Starten op </a:t>
            </a:r>
            <a:r>
              <a:rPr lang="nl-NL" sz="2800" err="1">
                <a:solidFill>
                  <a:srgbClr val="008D36"/>
                </a:solidFill>
              </a:rPr>
              <a:t>vakgroepniveau</a:t>
            </a:r>
            <a:endParaRPr lang="nl-NL" sz="2800">
              <a:solidFill>
                <a:srgbClr val="008D36"/>
              </a:solidFill>
            </a:endParaRPr>
          </a:p>
          <a:p>
            <a:pPr marL="342900" indent="-342900">
              <a:buFont typeface="Arial"/>
              <a:buChar char="•"/>
            </a:pPr>
            <a:r>
              <a:rPr lang="nl-NL" sz="2800">
                <a:solidFill>
                  <a:srgbClr val="008D36"/>
                </a:solidFill>
              </a:rPr>
              <a:t>Starten op schoolniveau</a:t>
            </a:r>
          </a:p>
          <a:p>
            <a:pPr marL="342900" indent="-342900">
              <a:buFont typeface="Arial"/>
              <a:buChar char="•"/>
            </a:pPr>
            <a:r>
              <a:rPr lang="nl-NL" sz="2800">
                <a:solidFill>
                  <a:srgbClr val="008D36"/>
                </a:solidFill>
              </a:rPr>
              <a:t>Wat zijn de opbrengsten?</a:t>
            </a:r>
          </a:p>
        </p:txBody>
      </p:sp>
    </p:spTree>
    <p:extLst>
      <p:ext uri="{BB962C8B-B14F-4D97-AF65-F5344CB8AC3E}">
        <p14:creationId xmlns:p14="http://schemas.microsoft.com/office/powerpoint/2010/main" val="9142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71792" y="501592"/>
            <a:ext cx="3461657" cy="455111"/>
          </a:xfrm>
        </p:spPr>
        <p:txBody>
          <a:bodyPr/>
          <a:lstStyle/>
          <a:p>
            <a:pPr algn="l"/>
            <a:r>
              <a:rPr lang="nl-NL" sz="2000"/>
              <a:t>Biologie H/V </a:t>
            </a:r>
          </a:p>
        </p:txBody>
      </p:sp>
      <p:sp>
        <p:nvSpPr>
          <p:cNvPr id="3" name="Tijdelijke aanduiding voor datum 2"/>
          <p:cNvSpPr>
            <a:spLocks noGrp="1"/>
          </p:cNvSpPr>
          <p:nvPr>
            <p:ph type="dt" sz="half" idx="10"/>
          </p:nvPr>
        </p:nvSpPr>
        <p:spPr/>
        <p:txBody>
          <a:bodyPr/>
          <a:lstStyle/>
          <a:p>
            <a:pPr>
              <a:defRPr/>
            </a:pPr>
            <a:fld id="{5F5EC025-1FBD-1944-AD0C-6601625634E6}" type="datetime3">
              <a:rPr lang="nl-NL" smtClean="0"/>
              <a:pPr>
                <a:defRPr/>
              </a:pPr>
              <a:t>06/11/2019</a:t>
            </a:fld>
            <a:endParaRPr lang="nl-NL"/>
          </a:p>
        </p:txBody>
      </p:sp>
      <p:sp>
        <p:nvSpPr>
          <p:cNvPr id="4" name="Tijdelijke aanduiding voor voettekst 3"/>
          <p:cNvSpPr>
            <a:spLocks noGrp="1"/>
          </p:cNvSpPr>
          <p:nvPr>
            <p:ph type="ftr" sz="quarter" idx="11"/>
          </p:nvPr>
        </p:nvSpPr>
        <p:spPr/>
        <p:txBody>
          <a:bodyPr/>
          <a:lstStyle/>
          <a:p>
            <a:pPr>
              <a:defRPr/>
            </a:pPr>
            <a:r>
              <a:rPr lang="nl-NL"/>
              <a:t>Verenigde Scholen J.A. Alberdingk Thijm</a:t>
            </a:r>
          </a:p>
        </p:txBody>
      </p:sp>
      <p:sp>
        <p:nvSpPr>
          <p:cNvPr id="5" name="Tijdelijke aanduiding voor dianummer 4"/>
          <p:cNvSpPr>
            <a:spLocks noGrp="1"/>
          </p:cNvSpPr>
          <p:nvPr>
            <p:ph type="sldNum" sz="quarter" idx="12"/>
          </p:nvPr>
        </p:nvSpPr>
        <p:spPr/>
        <p:txBody>
          <a:bodyPr/>
          <a:lstStyle/>
          <a:p>
            <a:pPr>
              <a:defRPr/>
            </a:pPr>
            <a:fld id="{BB766EB5-01D9-FA4D-BF74-E38A39F12D96}" type="slidenum">
              <a:rPr lang="nl-NL" smtClean="0"/>
              <a:pPr>
                <a:defRPr/>
              </a:pPr>
              <a:t>20</a:t>
            </a:fld>
            <a:endParaRPr lang="nl-NL"/>
          </a:p>
        </p:txBody>
      </p:sp>
      <p:sp>
        <p:nvSpPr>
          <p:cNvPr id="6" name="Tekstvak 5"/>
          <p:cNvSpPr txBox="1"/>
          <p:nvPr/>
        </p:nvSpPr>
        <p:spPr>
          <a:xfrm>
            <a:off x="386667" y="1534392"/>
            <a:ext cx="7100887" cy="4308872"/>
          </a:xfrm>
          <a:prstGeom prst="rect">
            <a:avLst/>
          </a:prstGeom>
          <a:noFill/>
        </p:spPr>
        <p:txBody>
          <a:bodyPr wrap="square" rtlCol="0">
            <a:spAutoFit/>
          </a:bodyPr>
          <a:lstStyle/>
          <a:p>
            <a:r>
              <a:rPr lang="nl-NL" sz="1600">
                <a:solidFill>
                  <a:srgbClr val="7030A0"/>
                </a:solidFill>
              </a:rPr>
              <a:t>Ter vervanging van een paragraaf uit de methode</a:t>
            </a:r>
          </a:p>
          <a:p>
            <a:endParaRPr lang="nl-NL" sz="1600">
              <a:solidFill>
                <a:srgbClr val="7030A0"/>
              </a:solidFill>
            </a:endParaRPr>
          </a:p>
          <a:p>
            <a:r>
              <a:rPr lang="nl-NL" sz="1600" b="1" i="1">
                <a:solidFill>
                  <a:srgbClr val="7030A0"/>
                </a:solidFill>
              </a:rPr>
              <a:t>Einddoel:</a:t>
            </a:r>
            <a:br>
              <a:rPr lang="nl-NL" sz="1600" i="1">
                <a:solidFill>
                  <a:srgbClr val="7030A0"/>
                </a:solidFill>
              </a:rPr>
            </a:br>
            <a:r>
              <a:rPr lang="nl-NL" sz="1600" i="1">
                <a:solidFill>
                  <a:srgbClr val="7030A0"/>
                </a:solidFill>
              </a:rPr>
              <a:t>De leerling moet een enzym kunnen herkennen, beschrijven en toepassingen noemen</a:t>
            </a:r>
            <a:endParaRPr lang="nl-NL" sz="1600">
              <a:solidFill>
                <a:srgbClr val="7030A0"/>
              </a:solidFill>
            </a:endParaRPr>
          </a:p>
          <a:p>
            <a:endParaRPr lang="nl-NL" sz="1600" b="1" i="1">
              <a:solidFill>
                <a:srgbClr val="7030A0"/>
              </a:solidFill>
            </a:endParaRPr>
          </a:p>
          <a:p>
            <a:r>
              <a:rPr lang="nl-NL" sz="1600" b="1" i="1">
                <a:solidFill>
                  <a:srgbClr val="7030A0"/>
                </a:solidFill>
              </a:rPr>
              <a:t>Leerdoelen voor de leerling:</a:t>
            </a:r>
            <a:br>
              <a:rPr lang="nl-NL" sz="1600" b="1" i="1">
                <a:solidFill>
                  <a:srgbClr val="7030A0"/>
                </a:solidFill>
              </a:rPr>
            </a:br>
            <a:r>
              <a:rPr lang="nl-NL" sz="1600" i="1">
                <a:solidFill>
                  <a:srgbClr val="7030A0"/>
                </a:solidFill>
              </a:rPr>
              <a:t>”Ik kan een enzym op afbeeldingen aanwijzen"</a:t>
            </a:r>
            <a:br>
              <a:rPr lang="nl-NL" sz="1600" i="1">
                <a:solidFill>
                  <a:srgbClr val="7030A0"/>
                </a:solidFill>
              </a:rPr>
            </a:br>
            <a:r>
              <a:rPr lang="nl-NL" sz="1600" i="1">
                <a:solidFill>
                  <a:srgbClr val="7030A0"/>
                </a:solidFill>
              </a:rPr>
              <a:t>”Ik kan een enzym beschrijven in tekst en een plaatje van een enzym tekenen"</a:t>
            </a:r>
            <a:br>
              <a:rPr lang="nl-NL" sz="1600" i="1">
                <a:solidFill>
                  <a:srgbClr val="7030A0"/>
                </a:solidFill>
              </a:rPr>
            </a:br>
            <a:r>
              <a:rPr lang="nl-NL" sz="1600" i="1">
                <a:solidFill>
                  <a:srgbClr val="7030A0"/>
                </a:solidFill>
              </a:rPr>
              <a:t>”Ik kan het gedrag van een enzym beschrijven”</a:t>
            </a:r>
          </a:p>
          <a:p>
            <a:r>
              <a:rPr lang="nl-NL" sz="1600" i="1">
                <a:solidFill>
                  <a:srgbClr val="7030A0"/>
                </a:solidFill>
              </a:rPr>
              <a:t>“Ik kan een aantal toepassingen van enzymen opnoemen”</a:t>
            </a:r>
            <a:endParaRPr lang="nl-NL" sz="1600">
              <a:solidFill>
                <a:srgbClr val="7030A0"/>
              </a:solidFill>
            </a:endParaRPr>
          </a:p>
          <a:p>
            <a:endParaRPr lang="nl-NL" sz="1600" b="1" i="1">
              <a:solidFill>
                <a:srgbClr val="7030A0"/>
              </a:solidFill>
            </a:endParaRPr>
          </a:p>
          <a:p>
            <a:r>
              <a:rPr lang="nl-NL" sz="1600" b="1" i="1">
                <a:solidFill>
                  <a:srgbClr val="7030A0"/>
                </a:solidFill>
              </a:rPr>
              <a:t>Begrippen:</a:t>
            </a:r>
            <a:br>
              <a:rPr lang="nl-NL" sz="1600" b="1" i="1">
                <a:solidFill>
                  <a:srgbClr val="7030A0"/>
                </a:solidFill>
              </a:rPr>
            </a:br>
            <a:r>
              <a:rPr lang="nl-NL" sz="1600" i="1">
                <a:solidFill>
                  <a:srgbClr val="7030A0"/>
                </a:solidFill>
              </a:rPr>
              <a:t>- enzym			- pH</a:t>
            </a:r>
            <a:br>
              <a:rPr lang="nl-NL" sz="1600" i="1">
                <a:solidFill>
                  <a:srgbClr val="7030A0"/>
                </a:solidFill>
              </a:rPr>
            </a:br>
            <a:r>
              <a:rPr lang="nl-NL" sz="1600" i="1">
                <a:solidFill>
                  <a:srgbClr val="7030A0"/>
                </a:solidFill>
              </a:rPr>
              <a:t>- </a:t>
            </a:r>
            <a:r>
              <a:rPr lang="nl-NL" sz="1600" i="1" err="1">
                <a:solidFill>
                  <a:srgbClr val="7030A0"/>
                </a:solidFill>
              </a:rPr>
              <a:t>active</a:t>
            </a:r>
            <a:r>
              <a:rPr lang="nl-NL" sz="1600" i="1">
                <a:solidFill>
                  <a:srgbClr val="7030A0"/>
                </a:solidFill>
              </a:rPr>
              <a:t> site		- optimaal</a:t>
            </a:r>
            <a:br>
              <a:rPr lang="nl-NL" sz="1600" i="1">
                <a:solidFill>
                  <a:srgbClr val="7030A0"/>
                </a:solidFill>
              </a:rPr>
            </a:br>
            <a:r>
              <a:rPr lang="nl-NL" sz="1600" i="1">
                <a:solidFill>
                  <a:srgbClr val="7030A0"/>
                </a:solidFill>
              </a:rPr>
              <a:t>- enzymuitbarsting	- substraat</a:t>
            </a:r>
            <a:endParaRPr lang="nl-NL" sz="1600">
              <a:solidFill>
                <a:srgbClr val="7030A0"/>
              </a:solidFill>
            </a:endParaRPr>
          </a:p>
          <a:p>
            <a:endParaRPr lang="nl-NL"/>
          </a:p>
        </p:txBody>
      </p:sp>
      <p:sp>
        <p:nvSpPr>
          <p:cNvPr id="7" name="Tekstvak 6"/>
          <p:cNvSpPr txBox="1"/>
          <p:nvPr/>
        </p:nvSpPr>
        <p:spPr>
          <a:xfrm>
            <a:off x="6702621" y="5656082"/>
            <a:ext cx="1793001" cy="830997"/>
          </a:xfrm>
          <a:prstGeom prst="rect">
            <a:avLst/>
          </a:prstGeom>
          <a:noFill/>
        </p:spPr>
        <p:txBody>
          <a:bodyPr wrap="square" rtlCol="0">
            <a:spAutoFit/>
          </a:bodyPr>
          <a:lstStyle/>
          <a:p>
            <a:r>
              <a:rPr lang="nl-NL" sz="4800" b="1">
                <a:solidFill>
                  <a:srgbClr val="800000"/>
                </a:solidFill>
              </a:rPr>
              <a:t>WAT?</a:t>
            </a:r>
          </a:p>
        </p:txBody>
      </p:sp>
    </p:spTree>
    <p:extLst>
      <p:ext uri="{BB962C8B-B14F-4D97-AF65-F5344CB8AC3E}">
        <p14:creationId xmlns:p14="http://schemas.microsoft.com/office/powerpoint/2010/main" val="3476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dissolve">
                                      <p:cBhvr>
                                        <p:cTn id="2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21</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Starten op </a:t>
            </a:r>
            <a:r>
              <a:rPr lang="nl-NL" sz="3200" b="1" err="1">
                <a:solidFill>
                  <a:srgbClr val="008D36"/>
                </a:solidFill>
                <a:latin typeface="Arial" charset="0"/>
                <a:ea typeface="ＭＳ Ｐゴシック" charset="0"/>
                <a:cs typeface="ＭＳ Ｐゴシック" charset="0"/>
              </a:rPr>
              <a:t>vakgroepniveau</a:t>
            </a:r>
            <a:r>
              <a:rPr lang="nl-NL" sz="3200" b="1">
                <a:solidFill>
                  <a:srgbClr val="008D36"/>
                </a:solidFill>
                <a:ea typeface="ＭＳ Ｐゴシック" charset="0"/>
                <a:cs typeface="ＭＳ Ｐゴシック" charset="0"/>
              </a:rPr>
              <a:t>:</a:t>
            </a:r>
          </a:p>
          <a:p>
            <a:pPr marL="0" indent="0" eaLnBrk="1" hangingPunct="1">
              <a:buNone/>
            </a:pPr>
            <a:r>
              <a:rPr lang="nl-NL" sz="3200" b="1">
                <a:solidFill>
                  <a:srgbClr val="008D36"/>
                </a:solidFill>
                <a:ea typeface="ＭＳ Ｐゴシック" charset="0"/>
                <a:cs typeface="ＭＳ Ｐゴシック" charset="0"/>
              </a:rPr>
              <a:t>en nu los van de methode!</a:t>
            </a:r>
            <a:endParaRPr lang="nl-NL" sz="3200" b="1">
              <a:solidFill>
                <a:srgbClr val="008D36"/>
              </a:solidFill>
              <a:latin typeface="Arial" charset="0"/>
              <a:ea typeface="ＭＳ Ｐゴシック" charset="0"/>
              <a:cs typeface="ＭＳ Ｐゴシック" charset="0"/>
            </a:endParaRP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166482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22</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4800" b="1">
                <a:solidFill>
                  <a:srgbClr val="008D36"/>
                </a:solidFill>
                <a:latin typeface="Arial" charset="0"/>
                <a:ea typeface="ＭＳ Ｐゴシック" charset="0"/>
                <a:cs typeface="ＭＳ Ｐゴシック" charset="0"/>
              </a:rPr>
              <a:t>WAT</a:t>
            </a:r>
            <a:r>
              <a:rPr lang="nl-NL">
                <a:solidFill>
                  <a:srgbClr val="008D36"/>
                </a:solidFill>
                <a:latin typeface="Arial" charset="0"/>
                <a:ea typeface="ＭＳ Ｐゴシック" charset="0"/>
                <a:cs typeface="ＭＳ Ｐゴシック" charset="0"/>
              </a:rPr>
              <a:t> wil ik dat de leerlingen leren?</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69328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17610"/>
            <a:ext cx="7082589" cy="1342941"/>
          </a:xfrm>
        </p:spPr>
        <p:txBody>
          <a:bodyPr/>
          <a:lstStyle/>
          <a:p>
            <a:r>
              <a:rPr lang="nl-NL"/>
              <a:t>Aanpak</a:t>
            </a:r>
          </a:p>
        </p:txBody>
      </p:sp>
      <p:sp>
        <p:nvSpPr>
          <p:cNvPr id="3" name="Tijdelijke aanduiding voor inhoud 2"/>
          <p:cNvSpPr>
            <a:spLocks noGrp="1"/>
          </p:cNvSpPr>
          <p:nvPr>
            <p:ph idx="1"/>
          </p:nvPr>
        </p:nvSpPr>
        <p:spPr>
          <a:xfrm>
            <a:off x="457200" y="3306871"/>
            <a:ext cx="7082589" cy="2819292"/>
          </a:xfrm>
        </p:spPr>
        <p:txBody>
          <a:bodyPr/>
          <a:lstStyle/>
          <a:p>
            <a:r>
              <a:rPr lang="nl-NL"/>
              <a:t>Bepaal met welk leerstofonderdeel je aan de gang wilt gaan</a:t>
            </a:r>
          </a:p>
          <a:p>
            <a:r>
              <a:rPr lang="nl-NL"/>
              <a:t>Wat zijn de eisen:</a:t>
            </a:r>
          </a:p>
          <a:p>
            <a:pPr lvl="1"/>
            <a:r>
              <a:rPr lang="nl-NL">
                <a:hlinkClick r:id="rId3"/>
              </a:rPr>
              <a:t>Leerplaninbeeld.slo.nl</a:t>
            </a:r>
            <a:endParaRPr lang="nl-NL"/>
          </a:p>
          <a:p>
            <a:pPr lvl="1"/>
            <a:r>
              <a:rPr lang="nl-NL" err="1">
                <a:hlinkClick r:id="rId4"/>
              </a:rPr>
              <a:t>www.examenblad.nl</a:t>
            </a:r>
            <a:endParaRPr lang="nl-NL"/>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23</a:t>
            </a:fld>
            <a:endParaRPr lang="nl-NL"/>
          </a:p>
        </p:txBody>
      </p:sp>
    </p:spTree>
    <p:extLst>
      <p:ext uri="{BB962C8B-B14F-4D97-AF65-F5344CB8AC3E}">
        <p14:creationId xmlns:p14="http://schemas.microsoft.com/office/powerpoint/2010/main" val="9838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356159" y="2158263"/>
            <a:ext cx="6851650" cy="662428"/>
          </a:xfrm>
        </p:spPr>
        <p:txBody>
          <a:bodyPr/>
          <a:lstStyle/>
          <a:p>
            <a:pPr marL="0" indent="0">
              <a:buNone/>
            </a:pPr>
            <a:r>
              <a:rPr lang="nl-NL">
                <a:solidFill>
                  <a:srgbClr val="00B050"/>
                </a:solidFill>
                <a:latin typeface="Arial" charset="0"/>
                <a:ea typeface="ＭＳ Ｐゴシック" charset="0"/>
                <a:cs typeface="ＭＳ Ｐゴシック" charset="0"/>
              </a:rPr>
              <a:t>Kerndoelen &gt;Tussendoelen SLO:</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59" y="3039834"/>
            <a:ext cx="7888637" cy="3015928"/>
          </a:xfrm>
          <a:prstGeom prst="rect">
            <a:avLst/>
          </a:prstGeom>
          <a:ln>
            <a:solidFill>
              <a:schemeClr val="accent1"/>
            </a:solidFill>
          </a:ln>
        </p:spPr>
      </p:pic>
      <p:sp>
        <p:nvSpPr>
          <p:cNvPr id="3" name="Rechthoek 2"/>
          <p:cNvSpPr/>
          <p:nvPr/>
        </p:nvSpPr>
        <p:spPr>
          <a:xfrm>
            <a:off x="6354002" y="4833563"/>
            <a:ext cx="1890794" cy="122219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3740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9097" y="434432"/>
            <a:ext cx="3368457" cy="455111"/>
          </a:xfrm>
        </p:spPr>
        <p:txBody>
          <a:bodyPr/>
          <a:lstStyle/>
          <a:p>
            <a:pPr algn="l"/>
            <a:r>
              <a:rPr lang="nl-NL" sz="2000"/>
              <a:t>Voorbeeld aardrijkskunde:</a:t>
            </a:r>
          </a:p>
        </p:txBody>
      </p:sp>
      <p:sp>
        <p:nvSpPr>
          <p:cNvPr id="3" name="Tijdelijke aanduiding voor datum 2"/>
          <p:cNvSpPr>
            <a:spLocks noGrp="1"/>
          </p:cNvSpPr>
          <p:nvPr>
            <p:ph type="dt" sz="half" idx="10"/>
          </p:nvPr>
        </p:nvSpPr>
        <p:spPr/>
        <p:txBody>
          <a:bodyPr/>
          <a:lstStyle/>
          <a:p>
            <a:pPr>
              <a:defRPr/>
            </a:pPr>
            <a:fld id="{5F5EC025-1FBD-1944-AD0C-6601625634E6}" type="datetime3">
              <a:rPr lang="nl-NL" smtClean="0"/>
              <a:pPr>
                <a:defRPr/>
              </a:pPr>
              <a:t>06/11/2019</a:t>
            </a:fld>
            <a:endParaRPr lang="nl-NL"/>
          </a:p>
        </p:txBody>
      </p:sp>
      <p:sp>
        <p:nvSpPr>
          <p:cNvPr id="4" name="Tijdelijke aanduiding voor voettekst 3"/>
          <p:cNvSpPr>
            <a:spLocks noGrp="1"/>
          </p:cNvSpPr>
          <p:nvPr>
            <p:ph type="ftr" sz="quarter" idx="11"/>
          </p:nvPr>
        </p:nvSpPr>
        <p:spPr/>
        <p:txBody>
          <a:bodyPr/>
          <a:lstStyle/>
          <a:p>
            <a:pPr>
              <a:defRPr/>
            </a:pPr>
            <a:r>
              <a:rPr lang="nl-NL"/>
              <a:t>Verenigde Scholen J.A. Alberdingk Thijm</a:t>
            </a:r>
          </a:p>
        </p:txBody>
      </p:sp>
      <p:sp>
        <p:nvSpPr>
          <p:cNvPr id="5" name="Tijdelijke aanduiding voor dianummer 4"/>
          <p:cNvSpPr>
            <a:spLocks noGrp="1"/>
          </p:cNvSpPr>
          <p:nvPr>
            <p:ph type="sldNum" sz="quarter" idx="12"/>
          </p:nvPr>
        </p:nvSpPr>
        <p:spPr/>
        <p:txBody>
          <a:bodyPr/>
          <a:lstStyle/>
          <a:p>
            <a:pPr>
              <a:defRPr/>
            </a:pPr>
            <a:fld id="{BB766EB5-01D9-FA4D-BF74-E38A39F12D96}" type="slidenum">
              <a:rPr lang="nl-NL" smtClean="0"/>
              <a:pPr>
                <a:defRPr/>
              </a:pPr>
              <a:t>25</a:t>
            </a:fld>
            <a:endParaRPr lang="nl-NL"/>
          </a:p>
        </p:txBody>
      </p:sp>
      <p:sp>
        <p:nvSpPr>
          <p:cNvPr id="6" name="Tekstvak 5"/>
          <p:cNvSpPr txBox="1"/>
          <p:nvPr/>
        </p:nvSpPr>
        <p:spPr>
          <a:xfrm>
            <a:off x="457200" y="2187977"/>
            <a:ext cx="7100887" cy="3570208"/>
          </a:xfrm>
          <a:prstGeom prst="rect">
            <a:avLst/>
          </a:prstGeom>
          <a:noFill/>
        </p:spPr>
        <p:txBody>
          <a:bodyPr wrap="square" rtlCol="0">
            <a:spAutoFit/>
          </a:bodyPr>
          <a:lstStyle/>
          <a:p>
            <a:endParaRPr lang="nl-NL" sz="1600"/>
          </a:p>
          <a:p>
            <a:r>
              <a:rPr lang="nl-NL" sz="1600" b="1" i="1">
                <a:solidFill>
                  <a:srgbClr val="7030A0"/>
                </a:solidFill>
              </a:rPr>
              <a:t>Doel:</a:t>
            </a:r>
            <a:br>
              <a:rPr lang="nl-NL" sz="1600" i="1">
                <a:solidFill>
                  <a:srgbClr val="7030A0"/>
                </a:solidFill>
              </a:rPr>
            </a:br>
            <a:r>
              <a:rPr lang="nl-NL" sz="1600" i="1">
                <a:solidFill>
                  <a:srgbClr val="7030A0"/>
                </a:solidFill>
              </a:rPr>
              <a:t>”De leerling kan vulkanisme als endogeen proces beschrijven"</a:t>
            </a:r>
            <a:endParaRPr lang="nl-NL" sz="1600">
              <a:solidFill>
                <a:srgbClr val="7030A0"/>
              </a:solidFill>
            </a:endParaRPr>
          </a:p>
          <a:p>
            <a:endParaRPr lang="nl-NL" sz="1600" b="1" i="1">
              <a:solidFill>
                <a:srgbClr val="7030A0"/>
              </a:solidFill>
            </a:endParaRPr>
          </a:p>
          <a:p>
            <a:r>
              <a:rPr lang="nl-NL" sz="1600" b="1" i="1">
                <a:solidFill>
                  <a:srgbClr val="7030A0"/>
                </a:solidFill>
              </a:rPr>
              <a:t>Tussendoelen:</a:t>
            </a:r>
            <a:br>
              <a:rPr lang="nl-NL" sz="1600" b="1" i="1">
                <a:solidFill>
                  <a:srgbClr val="7030A0"/>
                </a:solidFill>
              </a:rPr>
            </a:br>
            <a:r>
              <a:rPr lang="nl-NL" sz="1600" i="1">
                <a:solidFill>
                  <a:srgbClr val="7030A0"/>
                </a:solidFill>
              </a:rPr>
              <a:t>”Ik kan een vulkaan op afbeeldingen herkennen en aanwijzen"</a:t>
            </a:r>
            <a:br>
              <a:rPr lang="nl-NL" sz="1600" i="1">
                <a:solidFill>
                  <a:srgbClr val="7030A0"/>
                </a:solidFill>
              </a:rPr>
            </a:br>
            <a:r>
              <a:rPr lang="nl-NL" sz="1600" i="1">
                <a:solidFill>
                  <a:srgbClr val="7030A0"/>
                </a:solidFill>
              </a:rPr>
              <a:t>”Ik kan een vulkaan beschrijven in tekst en een doorsnede van een vulkaan tekenen"</a:t>
            </a:r>
            <a:br>
              <a:rPr lang="nl-NL" sz="1600" i="1">
                <a:solidFill>
                  <a:srgbClr val="7030A0"/>
                </a:solidFill>
              </a:rPr>
            </a:br>
            <a:r>
              <a:rPr lang="nl-NL" sz="1600" i="1">
                <a:solidFill>
                  <a:srgbClr val="7030A0"/>
                </a:solidFill>
              </a:rPr>
              <a:t>”Ik kan het ontstaan van een vulkaan beschrijven"</a:t>
            </a:r>
            <a:endParaRPr lang="nl-NL" sz="1600">
              <a:solidFill>
                <a:srgbClr val="7030A0"/>
              </a:solidFill>
            </a:endParaRPr>
          </a:p>
          <a:p>
            <a:endParaRPr lang="nl-NL" sz="1600" b="1" i="1">
              <a:solidFill>
                <a:srgbClr val="7030A0"/>
              </a:solidFill>
            </a:endParaRPr>
          </a:p>
          <a:p>
            <a:r>
              <a:rPr lang="nl-NL" sz="1600" b="1" i="1">
                <a:solidFill>
                  <a:srgbClr val="7030A0"/>
                </a:solidFill>
              </a:rPr>
              <a:t>Begrippen:</a:t>
            </a:r>
            <a:br>
              <a:rPr lang="nl-NL" sz="1600" b="1" i="1">
                <a:solidFill>
                  <a:srgbClr val="7030A0"/>
                </a:solidFill>
              </a:rPr>
            </a:br>
            <a:r>
              <a:rPr lang="nl-NL" sz="1600" i="1">
                <a:solidFill>
                  <a:srgbClr val="7030A0"/>
                </a:solidFill>
              </a:rPr>
              <a:t>- vulkaan			- lava</a:t>
            </a:r>
            <a:br>
              <a:rPr lang="nl-NL" sz="1600" i="1">
                <a:solidFill>
                  <a:srgbClr val="7030A0"/>
                </a:solidFill>
              </a:rPr>
            </a:br>
            <a:r>
              <a:rPr lang="nl-NL" sz="1600" i="1">
                <a:solidFill>
                  <a:srgbClr val="7030A0"/>
                </a:solidFill>
              </a:rPr>
              <a:t>- magma			- kraterpijp</a:t>
            </a:r>
            <a:br>
              <a:rPr lang="nl-NL" sz="1600" i="1">
                <a:solidFill>
                  <a:srgbClr val="7030A0"/>
                </a:solidFill>
              </a:rPr>
            </a:br>
            <a:r>
              <a:rPr lang="nl-NL" sz="1600" i="1">
                <a:solidFill>
                  <a:srgbClr val="7030A0"/>
                </a:solidFill>
              </a:rPr>
              <a:t>- vulkaanuitbarsting	- </a:t>
            </a:r>
            <a:r>
              <a:rPr lang="nl-NL" sz="1600" i="1" err="1">
                <a:solidFill>
                  <a:srgbClr val="7030A0"/>
                </a:solidFill>
              </a:rPr>
              <a:t>tectoniek</a:t>
            </a:r>
            <a:endParaRPr lang="nl-NL" sz="1600">
              <a:solidFill>
                <a:srgbClr val="7030A0"/>
              </a:solidFill>
            </a:endParaRPr>
          </a:p>
          <a:p>
            <a:endParaRPr lang="nl-NL"/>
          </a:p>
        </p:txBody>
      </p:sp>
      <p:sp>
        <p:nvSpPr>
          <p:cNvPr id="7" name="Tekstvak 6"/>
          <p:cNvSpPr txBox="1"/>
          <p:nvPr/>
        </p:nvSpPr>
        <p:spPr>
          <a:xfrm>
            <a:off x="6702621" y="5656082"/>
            <a:ext cx="1793001" cy="830997"/>
          </a:xfrm>
          <a:prstGeom prst="rect">
            <a:avLst/>
          </a:prstGeom>
          <a:noFill/>
        </p:spPr>
        <p:txBody>
          <a:bodyPr wrap="square" rtlCol="0">
            <a:spAutoFit/>
          </a:bodyPr>
          <a:lstStyle/>
          <a:p>
            <a:r>
              <a:rPr lang="nl-NL" sz="4800" b="1">
                <a:solidFill>
                  <a:srgbClr val="008D36"/>
                </a:solidFill>
              </a:rPr>
              <a:t>WAT?</a:t>
            </a:r>
          </a:p>
        </p:txBody>
      </p:sp>
    </p:spTree>
    <p:extLst>
      <p:ext uri="{BB962C8B-B14F-4D97-AF65-F5344CB8AC3E}">
        <p14:creationId xmlns:p14="http://schemas.microsoft.com/office/powerpoint/2010/main" val="17889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650626" y="2121618"/>
            <a:ext cx="7439425" cy="4281494"/>
          </a:xfrm>
        </p:spPr>
        <p:txBody>
          <a:bodyPr/>
          <a:lstStyle/>
          <a:p>
            <a:pPr eaLnBrk="1" hangingPunct="1">
              <a:buFontTx/>
              <a:buNone/>
            </a:pPr>
            <a:r>
              <a:rPr lang="nl-NL">
                <a:latin typeface="Arial" charset="0"/>
                <a:ea typeface="ＭＳ Ｐゴシック" charset="0"/>
                <a:cs typeface="ＭＳ Ｐゴシック" charset="0"/>
              </a:rPr>
              <a:t>Na de vraag:</a:t>
            </a:r>
            <a:endParaRPr lang="nl-NL">
              <a:solidFill>
                <a:srgbClr val="70001F"/>
              </a:solidFill>
              <a:latin typeface="Arial" charset="0"/>
            </a:endParaRPr>
          </a:p>
          <a:p>
            <a:pPr marL="0" indent="0" eaLnBrk="1" hangingPunct="1">
              <a:buNone/>
            </a:pPr>
            <a:r>
              <a:rPr lang="nl-NL" sz="4800" b="1">
                <a:solidFill>
                  <a:srgbClr val="008D36"/>
                </a:solidFill>
                <a:latin typeface="Arial" charset="0"/>
                <a:ea typeface="ＭＳ Ｐゴシック" charset="0"/>
                <a:cs typeface="ＭＳ Ｐゴシック" charset="0"/>
              </a:rPr>
              <a:t>WAT</a:t>
            </a:r>
            <a:r>
              <a:rPr lang="nl-NL">
                <a:solidFill>
                  <a:srgbClr val="008D36"/>
                </a:solidFill>
                <a:latin typeface="Arial" charset="0"/>
                <a:ea typeface="ＭＳ Ｐゴシック" charset="0"/>
                <a:cs typeface="ＭＳ Ｐゴシック" charset="0"/>
              </a:rPr>
              <a:t> wil ik dat de leerlingen leren?</a:t>
            </a:r>
          </a:p>
          <a:p>
            <a:pPr marL="0" indent="0" eaLnBrk="1" hangingPunct="1">
              <a:buNone/>
            </a:pPr>
            <a:endParaRPr lang="nl-NL">
              <a:solidFill>
                <a:srgbClr val="CC3300"/>
              </a:solidFill>
              <a:latin typeface="Arial" charset="0"/>
            </a:endParaRPr>
          </a:p>
          <a:p>
            <a:pPr marL="0" indent="0" eaLnBrk="1" hangingPunct="1">
              <a:buNone/>
            </a:pPr>
            <a:r>
              <a:rPr lang="nl-NL">
                <a:latin typeface="Arial" charset="0"/>
                <a:ea typeface="ＭＳ Ｐゴシック" charset="0"/>
                <a:cs typeface="ＭＳ Ｐゴシック" charset="0"/>
              </a:rPr>
              <a:t>Komt de vraag:</a:t>
            </a:r>
          </a:p>
          <a:p>
            <a:pPr marL="0" indent="0">
              <a:buNone/>
            </a:pPr>
            <a:r>
              <a:rPr lang="nl-NL" sz="4800" b="1">
                <a:solidFill>
                  <a:srgbClr val="008D36"/>
                </a:solidFill>
                <a:latin typeface="Arial" charset="0"/>
              </a:rPr>
              <a:t>HOE</a:t>
            </a:r>
            <a:r>
              <a:rPr lang="nl-NL">
                <a:solidFill>
                  <a:srgbClr val="008D36"/>
                </a:solidFill>
                <a:latin typeface="Arial" charset="0"/>
              </a:rPr>
              <a:t> wil ik dat de leerlingen leren?</a:t>
            </a: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17563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3" end="3"/>
                                            </p:txEl>
                                          </p:spTgt>
                                        </p:tgtEl>
                                        <p:attrNameLst>
                                          <p:attrName>style.visibility</p:attrName>
                                        </p:attrNameLst>
                                      </p:cBhvr>
                                      <p:to>
                                        <p:strVal val="visible"/>
                                      </p:to>
                                    </p:set>
                                    <p:animEffect transition="in" filter="dissolve">
                                      <p:cBhvr>
                                        <p:cTn id="7" dur="500"/>
                                        <p:tgtEl>
                                          <p:spTgt spid="27650">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650">
                                            <p:txEl>
                                              <p:pRg st="4" end="4"/>
                                            </p:txEl>
                                          </p:spTgt>
                                        </p:tgtEl>
                                        <p:attrNameLst>
                                          <p:attrName>style.visibility</p:attrName>
                                        </p:attrNameLst>
                                      </p:cBhvr>
                                      <p:to>
                                        <p:strVal val="visible"/>
                                      </p:to>
                                    </p:set>
                                    <p:animEffect transition="in" filter="dissolve">
                                      <p:cBhvr>
                                        <p:cTn id="10"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8351" y="373958"/>
            <a:ext cx="6022898" cy="604517"/>
          </a:xfrm>
        </p:spPr>
        <p:txBody>
          <a:bodyPr>
            <a:normAutofit fontScale="90000"/>
          </a:bodyPr>
          <a:lstStyle/>
          <a:p>
            <a:pPr algn="l"/>
            <a:r>
              <a:rPr lang="nl-NL" sz="3200" b="1">
                <a:solidFill>
                  <a:srgbClr val="008D36"/>
                </a:solidFill>
                <a:latin typeface="Arial" charset="0"/>
              </a:rPr>
              <a:t>HOE</a:t>
            </a:r>
            <a:r>
              <a:rPr lang="nl-NL" sz="3200">
                <a:solidFill>
                  <a:srgbClr val="008D36"/>
                </a:solidFill>
                <a:latin typeface="Arial" charset="0"/>
              </a:rPr>
              <a:t> wil ik dat de leerlingen leren?</a:t>
            </a:r>
            <a:br>
              <a:rPr lang="nl-NL" sz="3200">
                <a:solidFill>
                  <a:srgbClr val="008D36"/>
                </a:solidFill>
                <a:latin typeface="Arial" charset="0"/>
              </a:rPr>
            </a:br>
            <a:r>
              <a:rPr lang="nl-NL" sz="2000">
                <a:solidFill>
                  <a:srgbClr val="008D36"/>
                </a:solidFill>
                <a:latin typeface="Arial" charset="0"/>
              </a:rPr>
              <a:t>Randvoorwaarden:</a:t>
            </a:r>
            <a:endParaRPr lang="nl-NL" sz="2000">
              <a:solidFill>
                <a:srgbClr val="008D36"/>
              </a:solidFill>
            </a:endParaRPr>
          </a:p>
        </p:txBody>
      </p:sp>
      <p:sp>
        <p:nvSpPr>
          <p:cNvPr id="3" name="Tijdelijke aanduiding voor inhoud 2"/>
          <p:cNvSpPr>
            <a:spLocks noGrp="1"/>
          </p:cNvSpPr>
          <p:nvPr>
            <p:ph idx="1"/>
          </p:nvPr>
        </p:nvSpPr>
        <p:spPr>
          <a:xfrm>
            <a:off x="452438" y="1333983"/>
            <a:ext cx="7096125" cy="4792181"/>
          </a:xfrm>
        </p:spPr>
        <p:txBody>
          <a:bodyPr/>
          <a:lstStyle/>
          <a:p>
            <a:pPr marL="0" indent="0">
              <a:buNone/>
            </a:pPr>
            <a:r>
              <a:rPr lang="nl-NL" sz="1400"/>
              <a:t>- </a:t>
            </a:r>
            <a:r>
              <a:rPr lang="nl-NL" sz="1400" b="1" i="1"/>
              <a:t>Tijd</a:t>
            </a:r>
            <a:r>
              <a:rPr lang="nl-NL" sz="1400" i="1"/>
              <a:t> </a:t>
            </a:r>
            <a:r>
              <a:rPr lang="nl-NL" sz="1400"/>
              <a:t>(hoeveel tijd is er beschikbaar voor het leren van deze stof door de leerling, opgesplitst in tijd in de klas en tijd buiten de klas);</a:t>
            </a:r>
            <a:br>
              <a:rPr lang="nl-NL" sz="1400"/>
            </a:br>
            <a:endParaRPr lang="nl-NL" sz="1400"/>
          </a:p>
          <a:p>
            <a:pPr marL="0" indent="0">
              <a:buNone/>
            </a:pPr>
            <a:r>
              <a:rPr lang="nl-NL" sz="1400"/>
              <a:t>- </a:t>
            </a:r>
            <a:r>
              <a:rPr lang="nl-NL" sz="1400" b="1" i="1"/>
              <a:t>Leeromgeving</a:t>
            </a:r>
            <a:r>
              <a:rPr lang="nl-NL" sz="1400"/>
              <a:t> (wat zijn de kenmerken van de leeromgeving, zijn er bijvoorbeeld computers beschikbaar of is er een </a:t>
            </a:r>
            <a:r>
              <a:rPr lang="nl-NL" sz="1400" err="1"/>
              <a:t>digibord</a:t>
            </a:r>
            <a:r>
              <a:rPr lang="nl-NL" sz="1400"/>
              <a:t> aanwezig);</a:t>
            </a:r>
            <a:br>
              <a:rPr lang="nl-NL" sz="1400"/>
            </a:br>
            <a:endParaRPr lang="nl-NL" sz="1400"/>
          </a:p>
          <a:p>
            <a:pPr marL="0" indent="0">
              <a:buNone/>
            </a:pPr>
            <a:r>
              <a:rPr lang="nl-NL" sz="1400"/>
              <a:t>- </a:t>
            </a:r>
            <a:r>
              <a:rPr lang="nl-NL" sz="1400" b="1" i="1"/>
              <a:t>Visie van de school</a:t>
            </a:r>
            <a:r>
              <a:rPr lang="nl-NL" sz="1400" b="1"/>
              <a:t> </a:t>
            </a:r>
            <a:r>
              <a:rPr lang="nl-NL" sz="1400"/>
              <a:t>(welke afspraken zijn er over structuur en inhoud van de lessen gemaakt op school- en sectieniveau);</a:t>
            </a:r>
            <a:br>
              <a:rPr lang="nl-NL" sz="1400"/>
            </a:br>
            <a:endParaRPr lang="nl-NL" sz="1400"/>
          </a:p>
          <a:p>
            <a:pPr marL="0" indent="0">
              <a:buNone/>
            </a:pPr>
            <a:r>
              <a:rPr lang="nl-NL" sz="1400"/>
              <a:t>- </a:t>
            </a:r>
            <a:r>
              <a:rPr lang="nl-NL" sz="1400" b="1" i="1"/>
              <a:t>Groeperingsvorm</a:t>
            </a:r>
            <a:r>
              <a:rPr lang="nl-NL" sz="1400"/>
              <a:t> (wilt u de leerlingen individueel aan het werk zetten of in groepjes);</a:t>
            </a:r>
            <a:br>
              <a:rPr lang="nl-NL" sz="1400"/>
            </a:br>
            <a:endParaRPr lang="nl-NL" sz="1400"/>
          </a:p>
          <a:p>
            <a:pPr marL="0" indent="0">
              <a:buNone/>
            </a:pPr>
            <a:r>
              <a:rPr lang="nl-NL" sz="1400"/>
              <a:t>- </a:t>
            </a:r>
            <a:r>
              <a:rPr lang="nl-NL" sz="1400" b="1" i="1"/>
              <a:t>Afsluiting</a:t>
            </a:r>
            <a:r>
              <a:rPr lang="nl-NL" sz="1400"/>
              <a:t> (op welke wijze moeten de leerlingen aantonen dat zij de leerstof in voldoende mate beheersen?);</a:t>
            </a:r>
            <a:br>
              <a:rPr lang="nl-NL" sz="1400"/>
            </a:br>
            <a:endParaRPr lang="nl-NL" sz="1400"/>
          </a:p>
          <a:p>
            <a:pPr marL="0" indent="0">
              <a:buNone/>
            </a:pPr>
            <a:r>
              <a:rPr lang="nl-NL" sz="1400" i="1"/>
              <a:t>- </a:t>
            </a:r>
            <a:r>
              <a:rPr lang="nl-NL" sz="1400" b="1" i="1"/>
              <a:t>Algemene vaardigheden</a:t>
            </a:r>
            <a:r>
              <a:rPr lang="nl-NL" sz="1400" b="1"/>
              <a:t> </a:t>
            </a:r>
            <a:r>
              <a:rPr lang="nl-NL" sz="1400"/>
              <a:t>(zijn er algemene vaardigheden die de leerling moet opdoen en waaraan u in deze les aandacht wilt gaan besteden, bijv. samenwerken, presenteren, kritisch denken of reflecteren);</a:t>
            </a:r>
            <a:br>
              <a:rPr lang="nl-NL" sz="1400"/>
            </a:br>
            <a:endParaRPr lang="nl-NL" sz="1400"/>
          </a:p>
          <a:p>
            <a:pPr marL="0" indent="0">
              <a:buNone/>
            </a:pPr>
            <a:r>
              <a:rPr lang="nl-NL" sz="1400"/>
              <a:t>- </a:t>
            </a:r>
            <a:r>
              <a:rPr lang="nl-NL" sz="1400" b="1" i="1"/>
              <a:t>Docentrol </a:t>
            </a:r>
            <a:r>
              <a:rPr lang="nl-NL" sz="1400"/>
              <a:t>(hoe ziet u tenslotte u</a:t>
            </a:r>
            <a:r>
              <a:rPr lang="nl-NL" sz="1600"/>
              <a:t>w eigen rol: kennisoverdrager, procesbegeleider, beschouwer op afstand).</a:t>
            </a:r>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27</a:t>
            </a:fld>
            <a:endParaRPr lang="nl-NL"/>
          </a:p>
        </p:txBody>
      </p:sp>
    </p:spTree>
    <p:extLst>
      <p:ext uri="{BB962C8B-B14F-4D97-AF65-F5344CB8AC3E}">
        <p14:creationId xmlns:p14="http://schemas.microsoft.com/office/powerpoint/2010/main" val="18707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463464" y="2121618"/>
            <a:ext cx="8116866" cy="4281494"/>
          </a:xfrm>
        </p:spPr>
        <p:txBody>
          <a:bodyPr/>
          <a:lstStyle/>
          <a:p>
            <a:pPr eaLnBrk="1" hangingPunct="1">
              <a:buFontTx/>
              <a:buNone/>
            </a:pPr>
            <a:r>
              <a:rPr lang="nl-NL">
                <a:latin typeface="Arial" charset="0"/>
                <a:ea typeface="ＭＳ Ｐゴシック" charset="0"/>
                <a:cs typeface="ＭＳ Ｐゴシック" charset="0"/>
              </a:rPr>
              <a:t>Na de vragen:</a:t>
            </a:r>
            <a:endParaRPr lang="nl-NL">
              <a:solidFill>
                <a:srgbClr val="70001F"/>
              </a:solidFill>
              <a:latin typeface="Arial" charset="0"/>
            </a:endParaRPr>
          </a:p>
          <a:p>
            <a:pPr marL="0" indent="0" eaLnBrk="1" hangingPunct="1">
              <a:buNone/>
            </a:pPr>
            <a:r>
              <a:rPr lang="nl-NL" sz="4800" b="1">
                <a:solidFill>
                  <a:srgbClr val="008D36"/>
                </a:solidFill>
                <a:latin typeface="Arial" charset="0"/>
                <a:ea typeface="ＭＳ Ｐゴシック" charset="0"/>
                <a:cs typeface="ＭＳ Ｐゴシック" charset="0"/>
              </a:rPr>
              <a:t>WAT</a:t>
            </a:r>
            <a:r>
              <a:rPr lang="nl-NL">
                <a:solidFill>
                  <a:srgbClr val="008D36"/>
                </a:solidFill>
                <a:latin typeface="Arial" charset="0"/>
                <a:ea typeface="ＭＳ Ｐゴシック" charset="0"/>
                <a:cs typeface="ＭＳ Ｐゴシック" charset="0"/>
              </a:rPr>
              <a:t> wil ik dat de leerlingen leren?</a:t>
            </a:r>
          </a:p>
          <a:p>
            <a:pPr marL="0" indent="0" eaLnBrk="1" hangingPunct="1">
              <a:buNone/>
            </a:pPr>
            <a:r>
              <a:rPr lang="nl-NL" sz="4800" b="1">
                <a:solidFill>
                  <a:srgbClr val="008D36"/>
                </a:solidFill>
                <a:latin typeface="Arial" charset="0"/>
              </a:rPr>
              <a:t>HOE</a:t>
            </a:r>
            <a:r>
              <a:rPr lang="nl-NL">
                <a:solidFill>
                  <a:srgbClr val="008D36"/>
                </a:solidFill>
                <a:latin typeface="Arial" charset="0"/>
              </a:rPr>
              <a:t> wil ik dat de leerlingen leren?</a:t>
            </a:r>
          </a:p>
          <a:p>
            <a:pPr marL="0" indent="0" eaLnBrk="1" hangingPunct="1">
              <a:buNone/>
            </a:pPr>
            <a:endParaRPr lang="nl-NL">
              <a:latin typeface="Arial" charset="0"/>
              <a:ea typeface="ＭＳ Ｐゴシック" charset="0"/>
              <a:cs typeface="ＭＳ Ｐゴシック" charset="0"/>
            </a:endParaRPr>
          </a:p>
          <a:p>
            <a:pPr marL="0" indent="0">
              <a:buNone/>
            </a:pPr>
            <a:r>
              <a:rPr lang="nl-NL">
                <a:ea typeface="ＭＳ Ｐゴシック" charset="0"/>
                <a:cs typeface="ＭＳ Ｐゴシック" charset="0"/>
              </a:rPr>
              <a:t>Komt de vraag:</a:t>
            </a:r>
          </a:p>
          <a:p>
            <a:pPr marL="0" indent="0">
              <a:buNone/>
            </a:pPr>
            <a:r>
              <a:rPr lang="nl-NL" sz="4800" b="1">
                <a:solidFill>
                  <a:srgbClr val="008D36"/>
                </a:solidFill>
              </a:rPr>
              <a:t>WAARMEE</a:t>
            </a:r>
            <a:r>
              <a:rPr lang="nl-NL">
                <a:solidFill>
                  <a:srgbClr val="008D36"/>
                </a:solidFill>
              </a:rPr>
              <a:t> wil ik dat de leerlingen leren?</a:t>
            </a: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20451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Effect transition="in" filter="dissolve">
                                      <p:cBhvr>
                                        <p:cTn id="7" dur="500"/>
                                        <p:tgtEl>
                                          <p:spTgt spid="276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4" end="4"/>
                                            </p:txEl>
                                          </p:spTgt>
                                        </p:tgtEl>
                                        <p:attrNameLst>
                                          <p:attrName>style.visibility</p:attrName>
                                        </p:attrNameLst>
                                      </p:cBhvr>
                                      <p:to>
                                        <p:strVal val="visible"/>
                                      </p:to>
                                    </p:set>
                                    <p:animEffect transition="in" filter="dissolve">
                                      <p:cBhvr>
                                        <p:cTn id="12" dur="500"/>
                                        <p:tgtEl>
                                          <p:spTgt spid="2765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animEffect transition="in" filter="dissolve">
                                      <p:cBhvr>
                                        <p:cTn id="17"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4061"/>
            <a:ext cx="7807387" cy="1589314"/>
          </a:xfrm>
        </p:spPr>
        <p:txBody>
          <a:bodyPr>
            <a:normAutofit/>
          </a:bodyPr>
          <a:lstStyle/>
          <a:p>
            <a:pPr>
              <a:defRPr/>
            </a:pPr>
            <a:r>
              <a:rPr lang="nl-NL" b="1">
                <a:latin typeface="Arial" charset="0"/>
                <a:ea typeface="Arial" charset="0"/>
                <a:cs typeface="Arial" charset="0"/>
              </a:rPr>
              <a:t>Materiaal verzamelen</a:t>
            </a:r>
            <a:br>
              <a:rPr lang="nl-NL" b="1">
                <a:latin typeface="Arial" charset="0"/>
                <a:ea typeface="Arial" charset="0"/>
                <a:cs typeface="Arial" charset="0"/>
              </a:rPr>
            </a:br>
            <a:endParaRPr lang="en-US" b="1">
              <a:solidFill>
                <a:srgbClr val="800000"/>
              </a:solidFill>
              <a:latin typeface="Arial" charset="0"/>
              <a:ea typeface="Arial" charset="0"/>
              <a:cs typeface="Arial" charset="0"/>
            </a:endParaRPr>
          </a:p>
        </p:txBody>
      </p:sp>
    </p:spTree>
    <p:extLst>
      <p:ext uri="{BB962C8B-B14F-4D97-AF65-F5344CB8AC3E}">
        <p14:creationId xmlns:p14="http://schemas.microsoft.com/office/powerpoint/2010/main" val="63887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Wat is </a:t>
            </a:r>
            <a:r>
              <a:rPr lang="nl-NL" sz="3200" b="1" err="1">
                <a:solidFill>
                  <a:srgbClr val="008D36"/>
                </a:solidFill>
                <a:latin typeface="Arial" charset="0"/>
                <a:ea typeface="ＭＳ Ｐゴシック" charset="0"/>
                <a:cs typeface="ＭＳ Ｐゴシック" charset="0"/>
              </a:rPr>
              <a:t>leerdoeldenken</a:t>
            </a:r>
            <a:r>
              <a:rPr lang="nl-NL" sz="3200" b="1">
                <a:solidFill>
                  <a:srgbClr val="008D36"/>
                </a:solidFill>
                <a:latin typeface="Arial" charset="0"/>
                <a:ea typeface="ＭＳ Ｐゴシック" charset="0"/>
                <a:cs typeface="ＭＳ Ｐゴシック" charset="0"/>
              </a:rPr>
              <a:t>?</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145048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0" y="477642"/>
            <a:ext cx="5286376" cy="604517"/>
          </a:xfrm>
        </p:spPr>
        <p:txBody>
          <a:bodyPr>
            <a:normAutofit fontScale="90000"/>
          </a:bodyPr>
          <a:lstStyle/>
          <a:p>
            <a:pPr algn="l"/>
            <a:r>
              <a:rPr lang="nl-NL" sz="3200" b="1">
                <a:solidFill>
                  <a:srgbClr val="00B050"/>
                </a:solidFill>
                <a:latin typeface="Arial" charset="0"/>
              </a:rPr>
              <a:t>Waarmee</a:t>
            </a:r>
            <a:r>
              <a:rPr lang="nl-NL" sz="3200">
                <a:solidFill>
                  <a:srgbClr val="7030A0"/>
                </a:solidFill>
                <a:latin typeface="Arial" charset="0"/>
              </a:rPr>
              <a:t> wil ik dat de leerlingen leren?</a:t>
            </a:r>
            <a:br>
              <a:rPr lang="nl-NL" sz="3200">
                <a:solidFill>
                  <a:srgbClr val="7030A0"/>
                </a:solidFill>
                <a:latin typeface="Arial" charset="0"/>
              </a:rPr>
            </a:br>
            <a:r>
              <a:rPr lang="nl-NL" sz="2000">
                <a:solidFill>
                  <a:srgbClr val="7030A0"/>
                </a:solidFill>
                <a:latin typeface="Arial" charset="0"/>
              </a:rPr>
              <a:t>Zoeken van materialen 1:</a:t>
            </a:r>
            <a:endParaRPr lang="nl-NL" sz="2000">
              <a:solidFill>
                <a:srgbClr val="7030A0"/>
              </a:solidFill>
            </a:endParaRPr>
          </a:p>
        </p:txBody>
      </p:sp>
      <p:sp>
        <p:nvSpPr>
          <p:cNvPr id="3" name="Tijdelijke aanduiding voor inhoud 2"/>
          <p:cNvSpPr>
            <a:spLocks noGrp="1"/>
          </p:cNvSpPr>
          <p:nvPr>
            <p:ph idx="1"/>
          </p:nvPr>
        </p:nvSpPr>
        <p:spPr>
          <a:xfrm>
            <a:off x="452438" y="1315521"/>
            <a:ext cx="7096125" cy="5172592"/>
          </a:xfrm>
        </p:spPr>
        <p:txBody>
          <a:bodyPr/>
          <a:lstStyle/>
          <a:p>
            <a:pPr>
              <a:buAutoNum type="arabicPeriod"/>
            </a:pPr>
            <a:r>
              <a:rPr lang="nl-NL" sz="1600" u="sng"/>
              <a:t>Uw eigen verzameling van materialen.</a:t>
            </a:r>
          </a:p>
          <a:p>
            <a:pPr>
              <a:buAutoNum type="arabicPeriod"/>
            </a:pPr>
            <a:endParaRPr lang="nl-NL" sz="1600"/>
          </a:p>
          <a:p>
            <a:pPr>
              <a:buAutoNum type="arabicPeriod"/>
            </a:pPr>
            <a:r>
              <a:rPr lang="nl-NL" sz="1600" u="sng">
                <a:hlinkClick r:id="rId3"/>
              </a:rPr>
              <a:t>VO-content</a:t>
            </a:r>
            <a:endParaRPr lang="nl-NL" sz="1600" u="sng"/>
          </a:p>
          <a:p>
            <a:pPr marL="0" indent="0">
              <a:buNone/>
            </a:pPr>
            <a:endParaRPr lang="nl-NL" sz="1600" u="sng"/>
          </a:p>
          <a:p>
            <a:pPr>
              <a:buAutoNum type="arabicPeriod"/>
            </a:pPr>
            <a:r>
              <a:rPr lang="nl-NL" sz="1600" u="sng" err="1"/>
              <a:t>Wikiwijs</a:t>
            </a:r>
            <a:r>
              <a:rPr lang="nl-NL" sz="1600" u="sng"/>
              <a:t> leermiddelenplein</a:t>
            </a:r>
            <a:br>
              <a:rPr lang="nl-NL" sz="1600"/>
            </a:br>
            <a:r>
              <a:rPr lang="nl-NL" sz="1600"/>
              <a:t>Op </a:t>
            </a:r>
            <a:r>
              <a:rPr lang="nl-NL" sz="1600">
                <a:hlinkClick r:id="rId4"/>
              </a:rPr>
              <a:t>www.wikiwijsleermiddelenplein.nl</a:t>
            </a:r>
            <a:r>
              <a:rPr lang="nl-NL" sz="1600"/>
              <a:t> kunt u op een eenvoudige wijze zoeken in een grote hoeveelheid leermaterialen die zijn voorgesorteerd, bijvoorbeeld per vak. Via de </a:t>
            </a:r>
            <a:r>
              <a:rPr lang="nl-NL" sz="1600">
                <a:hlinkClick r:id="rId5"/>
              </a:rPr>
              <a:t>online handleiding</a:t>
            </a:r>
            <a:r>
              <a:rPr lang="nl-NL" sz="1600"/>
              <a:t> wordt u uitgelegd hoe u binnen deze omgeving op zoek kunt gaan naar geschikte leermaterialen.</a:t>
            </a:r>
          </a:p>
          <a:p>
            <a:pPr>
              <a:buAutoNum type="arabicPeriod"/>
            </a:pPr>
            <a:endParaRPr lang="nl-NL" sz="1600"/>
          </a:p>
          <a:p>
            <a:pPr>
              <a:buAutoNum type="arabicPeriod"/>
            </a:pPr>
            <a:r>
              <a:rPr lang="nl-NL" sz="1600" u="sng" err="1"/>
              <a:t>Digischool</a:t>
            </a:r>
            <a:br>
              <a:rPr lang="nl-NL" sz="1600"/>
            </a:br>
            <a:r>
              <a:rPr lang="nl-NL" sz="1600" err="1"/>
              <a:t>Digischool</a:t>
            </a:r>
            <a:r>
              <a:rPr lang="nl-NL" sz="1600"/>
              <a:t> (</a:t>
            </a:r>
            <a:r>
              <a:rPr lang="nl-NL" sz="1600">
                <a:hlinkClick r:id="rId6"/>
              </a:rPr>
              <a:t>www.digischool.nl)</a:t>
            </a:r>
            <a:r>
              <a:rPr lang="nl-NL" sz="1600"/>
              <a:t> houdt zich al jaren bezig met het verzamelen van digitaal leermateriaal. Via de zgn. </a:t>
            </a:r>
            <a:r>
              <a:rPr lang="nl-NL" sz="1600" err="1"/>
              <a:t>vakcommunities</a:t>
            </a:r>
            <a:r>
              <a:rPr lang="nl-NL" sz="1600"/>
              <a:t> wordt digitaal leermateriaal beschikbaar gesteld en gedeeld. </a:t>
            </a:r>
          </a:p>
          <a:p>
            <a:pPr>
              <a:buAutoNum type="arabicPeriod"/>
            </a:pPr>
            <a:endParaRPr lang="nl-NL" sz="1600"/>
          </a:p>
          <a:p>
            <a:pPr>
              <a:buAutoNum type="arabicPeriod"/>
            </a:pPr>
            <a:r>
              <a:rPr lang="nl-NL" sz="1600" u="sng"/>
              <a:t>Klascement</a:t>
            </a:r>
            <a:br>
              <a:rPr lang="nl-NL" sz="1600"/>
            </a:br>
            <a:r>
              <a:rPr lang="nl-NL" sz="1600"/>
              <a:t>Een platform dat vergelijkbaar is met </a:t>
            </a:r>
            <a:r>
              <a:rPr lang="nl-NL" sz="1600" err="1"/>
              <a:t>digischool</a:t>
            </a:r>
            <a:r>
              <a:rPr lang="nl-NL" sz="1600"/>
              <a:t> is klascement. Het van oorsprong Belgische initiatief (</a:t>
            </a:r>
            <a:r>
              <a:rPr lang="nl-NL" sz="1600">
                <a:hlinkClick r:id="rId7"/>
              </a:rPr>
              <a:t>www.klascement.be</a:t>
            </a:r>
            <a:r>
              <a:rPr lang="nl-NL" sz="1600"/>
              <a:t>) heeft tegenwoordig ook een aparte variant voor het Nederlandse onderwijs (</a:t>
            </a:r>
            <a:r>
              <a:rPr lang="nl-NL" sz="1600">
                <a:hlinkClick r:id="rId8"/>
              </a:rPr>
              <a:t>www.klascement.nl</a:t>
            </a:r>
            <a:r>
              <a:rPr lang="nl-NL" sz="1600"/>
              <a:t>).</a:t>
            </a:r>
          </a:p>
          <a:p>
            <a:pPr marL="0" indent="0">
              <a:buNone/>
            </a:pPr>
            <a:endParaRPr lang="nl-NL" sz="1600"/>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30</a:t>
            </a:fld>
            <a:endParaRPr lang="nl-NL"/>
          </a:p>
        </p:txBody>
      </p:sp>
    </p:spTree>
    <p:extLst>
      <p:ext uri="{BB962C8B-B14F-4D97-AF65-F5344CB8AC3E}">
        <p14:creationId xmlns:p14="http://schemas.microsoft.com/office/powerpoint/2010/main" val="16652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0500" y="51497"/>
            <a:ext cx="5834063" cy="2063827"/>
          </a:xfrm>
        </p:spPr>
        <p:txBody>
          <a:bodyPr>
            <a:normAutofit/>
          </a:bodyPr>
          <a:lstStyle/>
          <a:p>
            <a:pPr algn="l"/>
            <a:r>
              <a:rPr lang="nl-NL" sz="3200" b="1">
                <a:solidFill>
                  <a:srgbClr val="008D36"/>
                </a:solidFill>
                <a:latin typeface="Arial" charset="0"/>
              </a:rPr>
              <a:t>Waarmee</a:t>
            </a:r>
            <a:r>
              <a:rPr lang="nl-NL" sz="3200">
                <a:solidFill>
                  <a:srgbClr val="7030A0"/>
                </a:solidFill>
                <a:latin typeface="Arial" charset="0"/>
              </a:rPr>
              <a:t> wil ik dat de leerlingen leren?</a:t>
            </a:r>
            <a:br>
              <a:rPr lang="nl-NL" sz="3200">
                <a:solidFill>
                  <a:srgbClr val="7030A0"/>
                </a:solidFill>
                <a:latin typeface="Arial" charset="0"/>
              </a:rPr>
            </a:br>
            <a:r>
              <a:rPr lang="nl-NL" sz="2000">
                <a:solidFill>
                  <a:srgbClr val="7030A0"/>
                </a:solidFill>
                <a:latin typeface="Arial" charset="0"/>
              </a:rPr>
              <a:t>Zoeken van materialen 2:</a:t>
            </a:r>
            <a:endParaRPr lang="nl-NL" sz="2000">
              <a:solidFill>
                <a:srgbClr val="7030A0"/>
              </a:solidFill>
            </a:endParaRPr>
          </a:p>
        </p:txBody>
      </p:sp>
      <p:sp>
        <p:nvSpPr>
          <p:cNvPr id="3" name="Tijdelijke aanduiding voor inhoud 2"/>
          <p:cNvSpPr>
            <a:spLocks noGrp="1"/>
          </p:cNvSpPr>
          <p:nvPr>
            <p:ph idx="1"/>
          </p:nvPr>
        </p:nvSpPr>
        <p:spPr>
          <a:xfrm>
            <a:off x="452438" y="2230417"/>
            <a:ext cx="7096125" cy="3895747"/>
          </a:xfrm>
        </p:spPr>
        <p:txBody>
          <a:bodyPr/>
          <a:lstStyle/>
          <a:p>
            <a:pPr>
              <a:buAutoNum type="arabicPeriod" startAt="5"/>
            </a:pPr>
            <a:r>
              <a:rPr lang="nl-NL" sz="1600" u="sng"/>
              <a:t>Google zoekmachine</a:t>
            </a:r>
            <a:br>
              <a:rPr lang="nl-NL" sz="1600"/>
            </a:br>
            <a:r>
              <a:rPr lang="nl-NL" sz="1600"/>
              <a:t>Iedereen kent de Google-zoekmachine (</a:t>
            </a:r>
            <a:r>
              <a:rPr lang="nl-NL" sz="1600">
                <a:hlinkClick r:id="rId3"/>
              </a:rPr>
              <a:t>www.google.nl</a:t>
            </a:r>
            <a:r>
              <a:rPr lang="nl-NL" sz="1600"/>
              <a:t>). Om snel geschikt materiaal voor in uw lessen te vinden is het verstandig om gebruik te maken van de geavanceerde zoekopties die de Google zoekmachine biedt. In de onderstaande afbeelding is te zien waar 'geavanceerd zoek na worden geactiveerd.</a:t>
            </a:r>
          </a:p>
          <a:p>
            <a:pPr>
              <a:buAutoNum type="arabicPeriod" startAt="5"/>
            </a:pPr>
            <a:endParaRPr lang="nl-NL" sz="1600"/>
          </a:p>
          <a:p>
            <a:pPr>
              <a:buAutoNum type="arabicPeriod" startAt="5"/>
            </a:pPr>
            <a:r>
              <a:rPr lang="nl-NL" sz="1600" u="sng" err="1"/>
              <a:t>DuckDuckGo</a:t>
            </a:r>
            <a:br>
              <a:rPr lang="nl-NL" sz="1600"/>
            </a:br>
            <a:r>
              <a:rPr lang="nl-NL" sz="1600"/>
              <a:t>Een alternatieve zoekmachine om eenvoudig digitaal leermateriaal te kunnen vinden is </a:t>
            </a:r>
            <a:r>
              <a:rPr lang="nl-NL" sz="1600">
                <a:hlinkClick r:id="rId4"/>
              </a:rPr>
              <a:t>www.duckduckgo.com</a:t>
            </a:r>
            <a:r>
              <a:rPr lang="nl-NL" sz="1600"/>
              <a:t>. Probeer deze zoekmachine ook eens naast Google. Het levert een andere lijst aan zoekresultaten op.</a:t>
            </a:r>
          </a:p>
          <a:p>
            <a:pPr>
              <a:buAutoNum type="arabicPeriod" startAt="5"/>
            </a:pPr>
            <a:endParaRPr lang="nl-NL" sz="1600"/>
          </a:p>
          <a:p>
            <a:pPr>
              <a:buAutoNum type="arabicPeriod" startAt="5"/>
            </a:pPr>
            <a:r>
              <a:rPr lang="nl-NL" sz="1600"/>
              <a:t>Materiaal van de uitgevers</a:t>
            </a:r>
          </a:p>
          <a:p>
            <a:pPr marL="0" indent="0">
              <a:buNone/>
            </a:pPr>
            <a:endParaRPr lang="nl-NL" sz="1600"/>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31</a:t>
            </a:fld>
            <a:endParaRPr lang="nl-NL"/>
          </a:p>
        </p:txBody>
      </p:sp>
    </p:spTree>
    <p:extLst>
      <p:ext uri="{BB962C8B-B14F-4D97-AF65-F5344CB8AC3E}">
        <p14:creationId xmlns:p14="http://schemas.microsoft.com/office/powerpoint/2010/main" val="2056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4061"/>
            <a:ext cx="7807387" cy="1589314"/>
          </a:xfrm>
        </p:spPr>
        <p:txBody>
          <a:bodyPr>
            <a:normAutofit/>
          </a:bodyPr>
          <a:lstStyle/>
          <a:p>
            <a:pPr>
              <a:defRPr/>
            </a:pPr>
            <a:r>
              <a:rPr lang="nl-NL" b="1">
                <a:latin typeface="Arial" charset="0"/>
                <a:ea typeface="Arial" charset="0"/>
                <a:cs typeface="Arial" charset="0"/>
              </a:rPr>
              <a:t>Les ontwerpen</a:t>
            </a:r>
            <a:br>
              <a:rPr lang="nl-NL" b="1">
                <a:latin typeface="Arial" charset="0"/>
                <a:ea typeface="Arial" charset="0"/>
                <a:cs typeface="Arial" charset="0"/>
              </a:rPr>
            </a:br>
            <a:endParaRPr lang="en-US" b="1">
              <a:solidFill>
                <a:srgbClr val="800000"/>
              </a:solidFill>
              <a:latin typeface="Arial" charset="0"/>
              <a:ea typeface="Arial" charset="0"/>
              <a:cs typeface="Arial" charset="0"/>
            </a:endParaRPr>
          </a:p>
        </p:txBody>
      </p:sp>
    </p:spTree>
    <p:extLst>
      <p:ext uri="{BB962C8B-B14F-4D97-AF65-F5344CB8AC3E}">
        <p14:creationId xmlns:p14="http://schemas.microsoft.com/office/powerpoint/2010/main" val="948465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2852869" y="2852871"/>
            <a:ext cx="6158182" cy="452438"/>
          </a:xfrm>
        </p:spPr>
        <p:txBody>
          <a:bodyPr>
            <a:normAutofit fontScale="90000"/>
          </a:bodyPr>
          <a:lstStyle/>
          <a:p>
            <a:pPr algn="l"/>
            <a:r>
              <a:rPr lang="nl-NL" sz="2400" b="1">
                <a:solidFill>
                  <a:srgbClr val="008D36"/>
                </a:solidFill>
                <a:latin typeface="Arial" charset="0"/>
              </a:rPr>
              <a:t>Structuur van een les</a:t>
            </a:r>
            <a:endParaRPr lang="nl-NL" sz="2400">
              <a:solidFill>
                <a:srgbClr val="008D36"/>
              </a:solidFill>
            </a:endParaRPr>
          </a:p>
        </p:txBody>
      </p:sp>
      <p:sp>
        <p:nvSpPr>
          <p:cNvPr id="3" name="Tijdelijke aanduiding voor inhoud 2"/>
          <p:cNvSpPr>
            <a:spLocks noGrp="1"/>
          </p:cNvSpPr>
          <p:nvPr>
            <p:ph idx="1"/>
          </p:nvPr>
        </p:nvSpPr>
        <p:spPr>
          <a:xfrm>
            <a:off x="452438" y="1201739"/>
            <a:ext cx="7857157" cy="5154611"/>
          </a:xfrm>
        </p:spPr>
        <p:txBody>
          <a:bodyPr/>
          <a:lstStyle/>
          <a:p>
            <a:r>
              <a:rPr lang="nl-NL" sz="1400" b="1" u="sng"/>
              <a:t>Start van de les</a:t>
            </a:r>
            <a:br>
              <a:rPr lang="nl-NL" sz="1400"/>
            </a:br>
            <a:r>
              <a:rPr lang="nl-NL" sz="1400"/>
              <a:t>De les begint met een filmpje van een (recente) vulkaanuitbarsting.</a:t>
            </a:r>
          </a:p>
          <a:p>
            <a:r>
              <a:rPr lang="nl-NL" sz="1400" b="1" u="sng"/>
              <a:t>Activeren van voorkennis</a:t>
            </a:r>
            <a:br>
              <a:rPr lang="nl-NL" sz="1400" b="1"/>
            </a:br>
            <a:r>
              <a:rPr lang="nl-NL" sz="1400"/>
              <a:t>Op het (</a:t>
            </a:r>
            <a:r>
              <a:rPr lang="nl-NL" sz="1400" err="1"/>
              <a:t>digibord</a:t>
            </a:r>
            <a:r>
              <a:rPr lang="nl-NL" sz="1400"/>
              <a:t>) wordt met de klas een </a:t>
            </a:r>
            <a:r>
              <a:rPr lang="nl-NL" sz="1400" err="1"/>
              <a:t>mindmap</a:t>
            </a:r>
            <a:r>
              <a:rPr lang="nl-NL" sz="1400"/>
              <a:t> gemaakt over wat de leerlingen al weten over vulkaanuitbarstingen.</a:t>
            </a:r>
          </a:p>
          <a:p>
            <a:r>
              <a:rPr lang="nl-NL" sz="1400" b="1" u="sng"/>
              <a:t>Doel van de les expliciteren aan de leerlingen</a:t>
            </a:r>
            <a:endParaRPr lang="nl-NL" sz="1400" b="1"/>
          </a:p>
          <a:p>
            <a:r>
              <a:rPr lang="nl-NL" sz="1400" i="1"/>
              <a:t>Doel van de les:</a:t>
            </a:r>
            <a:br>
              <a:rPr lang="nl-NL" sz="1400"/>
            </a:br>
            <a:r>
              <a:rPr lang="nl-NL" sz="1400" i="1"/>
              <a:t>"Je moet een vulkaan kunnen herkennen, beschrijven en verklaren"</a:t>
            </a:r>
            <a:endParaRPr lang="nl-NL" sz="1400"/>
          </a:p>
          <a:p>
            <a:r>
              <a:rPr lang="nl-NL" sz="1400" i="1"/>
              <a:t>Begrippen die je moet kunnen beschrijven en indien mogelijk aanwijzen op een doorsnede van een vulkaan:</a:t>
            </a:r>
            <a:br>
              <a:rPr lang="nl-NL" sz="1400"/>
            </a:br>
            <a:r>
              <a:rPr lang="nl-NL" sz="1400" i="1"/>
              <a:t>vulkaan; lava; magma; kraterpijp; vulkaanuitbarsting; </a:t>
            </a:r>
            <a:r>
              <a:rPr lang="nl-NL" sz="1400" i="1" err="1"/>
              <a:t>tectoniek</a:t>
            </a:r>
            <a:endParaRPr lang="nl-NL" sz="1400"/>
          </a:p>
          <a:p>
            <a:r>
              <a:rPr lang="nl-NL" sz="1400" b="1" u="sng"/>
              <a:t>Aan de slag</a:t>
            </a:r>
            <a:br>
              <a:rPr lang="nl-NL" sz="1400" b="1"/>
            </a:br>
            <a:r>
              <a:rPr lang="nl-NL" sz="1400"/>
              <a:t>De leerlingen gaan met (digitale) opdrachten aan de slag om antwoord te geven op de volgende vragen:</a:t>
            </a:r>
          </a:p>
          <a:p>
            <a:r>
              <a:rPr lang="nl-NL" sz="1400" i="1"/>
              <a:t>"De leerling moet een vulkaan op afbeeldingen kunnen herkennen en aanwijzen"</a:t>
            </a:r>
            <a:br>
              <a:rPr lang="nl-NL" sz="1400"/>
            </a:br>
            <a:r>
              <a:rPr lang="nl-NL" sz="1400" i="1"/>
              <a:t>"De leerling moet een vulkaan kunnen beschrijven in tekst en een doorsnede van een vulkaan kunnen tekenen"</a:t>
            </a:r>
            <a:br>
              <a:rPr lang="nl-NL" sz="1400" i="1"/>
            </a:br>
            <a:r>
              <a:rPr lang="nl-NL" sz="1400" i="1"/>
              <a:t>"De leerling moet het ontstaan van een vulkaan kunnen beschrijven"</a:t>
            </a:r>
            <a:br>
              <a:rPr lang="nl-NL" sz="1400"/>
            </a:br>
            <a:r>
              <a:rPr lang="nl-NL" sz="1400" i="1"/>
              <a:t>"Geef een beschrijving van de begrippen uit de lijst en maak een doorsnede van een vulkaan</a:t>
            </a:r>
            <a:r>
              <a:rPr lang="nl-NL" sz="1400"/>
              <a:t>"</a:t>
            </a:r>
          </a:p>
          <a:p>
            <a:r>
              <a:rPr lang="nl-NL" sz="1400" b="1" u="sng"/>
              <a:t>Afsluiting</a:t>
            </a:r>
            <a:br>
              <a:rPr lang="nl-NL" sz="1400" b="1"/>
            </a:br>
            <a:r>
              <a:rPr lang="nl-NL" sz="1400"/>
              <a:t>Ga met de leerlingen na of zij allemaal de juiste antwoorden op de vragen kunnen geven</a:t>
            </a:r>
          </a:p>
          <a:p>
            <a:pPr marL="0" indent="0">
              <a:buNone/>
            </a:pPr>
            <a:endParaRPr lang="nl-NL" sz="1600"/>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33</a:t>
            </a:fld>
            <a:endParaRPr lang="nl-NL"/>
          </a:p>
        </p:txBody>
      </p:sp>
    </p:spTree>
    <p:extLst>
      <p:ext uri="{BB962C8B-B14F-4D97-AF65-F5344CB8AC3E}">
        <p14:creationId xmlns:p14="http://schemas.microsoft.com/office/powerpoint/2010/main" val="8626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676" y="1722502"/>
            <a:ext cx="7100887" cy="604517"/>
          </a:xfrm>
        </p:spPr>
        <p:txBody>
          <a:bodyPr>
            <a:normAutofit fontScale="90000"/>
          </a:bodyPr>
          <a:lstStyle/>
          <a:p>
            <a:pPr algn="l"/>
            <a:r>
              <a:rPr lang="nl-NL" sz="3200" b="1">
                <a:solidFill>
                  <a:srgbClr val="008D36"/>
                </a:solidFill>
                <a:latin typeface="Arial" charset="0"/>
              </a:rPr>
              <a:t>Opslaan van leerlijnen en lessen</a:t>
            </a:r>
            <a:br>
              <a:rPr lang="nl-NL" sz="3200">
                <a:solidFill>
                  <a:srgbClr val="008D36"/>
                </a:solidFill>
                <a:latin typeface="Arial" charset="0"/>
              </a:rPr>
            </a:br>
            <a:endParaRPr lang="nl-NL" sz="2800">
              <a:solidFill>
                <a:srgbClr val="008D36"/>
              </a:solidFill>
            </a:endParaRPr>
          </a:p>
        </p:txBody>
      </p:sp>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34</a:t>
            </a:fld>
            <a:endParaRPr lang="nl-NL"/>
          </a:p>
        </p:txBody>
      </p:sp>
      <p:sp>
        <p:nvSpPr>
          <p:cNvPr id="8" name="Tijdelijke aanduiding voor inhoud 2"/>
          <p:cNvSpPr>
            <a:spLocks noGrp="1"/>
          </p:cNvSpPr>
          <p:nvPr>
            <p:ph idx="1"/>
          </p:nvPr>
        </p:nvSpPr>
        <p:spPr>
          <a:xfrm>
            <a:off x="452438" y="2540000"/>
            <a:ext cx="7096125" cy="3586164"/>
          </a:xfrm>
        </p:spPr>
        <p:txBody>
          <a:bodyPr/>
          <a:lstStyle/>
          <a:p>
            <a:pPr marL="0" indent="0">
              <a:buNone/>
            </a:pPr>
            <a:r>
              <a:rPr lang="nl-NL">
                <a:solidFill>
                  <a:srgbClr val="008D36"/>
                </a:solidFill>
                <a:latin typeface="Arial" charset="0"/>
              </a:rPr>
              <a:t>Leerlijnen:</a:t>
            </a:r>
            <a:endParaRPr lang="nl-NL">
              <a:solidFill>
                <a:srgbClr val="008D36"/>
              </a:solidFill>
            </a:endParaRPr>
          </a:p>
          <a:p>
            <a:pPr marL="0" indent="0">
              <a:buNone/>
            </a:pPr>
            <a:r>
              <a:rPr lang="nl-NL"/>
              <a:t>Opslaan in Word of Excel</a:t>
            </a:r>
          </a:p>
          <a:p>
            <a:pPr marL="0" indent="0">
              <a:buNone/>
            </a:pPr>
            <a:endParaRPr lang="nl-NL">
              <a:solidFill>
                <a:srgbClr val="008D36"/>
              </a:solidFill>
              <a:latin typeface="Arial" charset="0"/>
            </a:endParaRPr>
          </a:p>
          <a:p>
            <a:pPr marL="0" indent="0">
              <a:buNone/>
            </a:pPr>
            <a:endParaRPr lang="nl-NL">
              <a:solidFill>
                <a:srgbClr val="008D36"/>
              </a:solidFill>
              <a:latin typeface="Arial" charset="0"/>
            </a:endParaRPr>
          </a:p>
          <a:p>
            <a:pPr marL="0" indent="0">
              <a:buNone/>
            </a:pPr>
            <a:r>
              <a:rPr lang="nl-NL">
                <a:solidFill>
                  <a:srgbClr val="008D36"/>
                </a:solidFill>
                <a:latin typeface="Arial" charset="0"/>
              </a:rPr>
              <a:t>Lessen</a:t>
            </a:r>
            <a:r>
              <a:rPr lang="nl-NL" sz="2800">
                <a:solidFill>
                  <a:srgbClr val="008D36"/>
                </a:solidFill>
                <a:latin typeface="Arial" charset="0"/>
              </a:rPr>
              <a:t>:</a:t>
            </a:r>
            <a:endParaRPr lang="nl-NL" sz="2800">
              <a:solidFill>
                <a:srgbClr val="008D36"/>
              </a:solidFill>
            </a:endParaRPr>
          </a:p>
          <a:p>
            <a:pPr marL="0" indent="0">
              <a:buNone/>
            </a:pPr>
            <a:r>
              <a:rPr lang="nl-NL" sz="2800"/>
              <a:t>Opslaan in Wikiwijs, </a:t>
            </a:r>
            <a:r>
              <a:rPr lang="nl-NL" sz="2800" err="1"/>
              <a:t>ItsLearning</a:t>
            </a:r>
            <a:r>
              <a:rPr lang="nl-NL" sz="2800"/>
              <a:t>, etc.</a:t>
            </a:r>
          </a:p>
        </p:txBody>
      </p:sp>
    </p:spTree>
    <p:extLst>
      <p:ext uri="{BB962C8B-B14F-4D97-AF65-F5344CB8AC3E}">
        <p14:creationId xmlns:p14="http://schemas.microsoft.com/office/powerpoint/2010/main" val="23829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500"/>
                                        <p:tgtEl>
                                          <p:spTgt spid="8">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dissolve">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35</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Wat zijn de opbrengsten?</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7769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517891" y="4114800"/>
            <a:ext cx="7608470" cy="1622324"/>
          </a:xfrm>
        </p:spPr>
        <p:txBody>
          <a:bodyPr/>
          <a:lstStyle/>
          <a:p>
            <a:r>
              <a:rPr lang="nl-NL" sz="2400" dirty="0">
                <a:solidFill>
                  <a:srgbClr val="00B050"/>
                </a:solidFill>
                <a:latin typeface="Arial" charset="0"/>
                <a:ea typeface="ＭＳ Ｐゴシック" charset="0"/>
                <a:cs typeface="ＭＳ Ｐゴシック" charset="0"/>
              </a:rPr>
              <a:t>Meer inzicht, overzicht en vrijheid voor docenten</a:t>
            </a:r>
          </a:p>
          <a:p>
            <a:r>
              <a:rPr lang="nl-NL" sz="2400" dirty="0">
                <a:solidFill>
                  <a:srgbClr val="00B050"/>
                </a:solidFill>
                <a:latin typeface="Arial" charset="0"/>
                <a:ea typeface="ＭＳ Ｐゴシック" charset="0"/>
                <a:cs typeface="ＭＳ Ｐゴシック" charset="0"/>
              </a:rPr>
              <a:t>Onderwijs dat beter aansluit bij jouw leerlingen</a:t>
            </a:r>
          </a:p>
        </p:txBody>
      </p:sp>
    </p:spTree>
    <p:extLst>
      <p:ext uri="{BB962C8B-B14F-4D97-AF65-F5344CB8AC3E}">
        <p14:creationId xmlns:p14="http://schemas.microsoft.com/office/powerpoint/2010/main" val="169923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ssolv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dissolve">
                                      <p:cBhvr>
                                        <p:cTn id="12" dur="500"/>
                                        <p:tgtEl>
                                          <p:spTgt spid="276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669677" y="1441298"/>
            <a:ext cx="6851650" cy="4077296"/>
          </a:xfrm>
        </p:spPr>
        <p:txBody>
          <a:bodyPr/>
          <a:lstStyle/>
          <a:p>
            <a:pPr eaLnBrk="1" hangingPunct="1">
              <a:buFontTx/>
              <a:buNone/>
            </a:pPr>
            <a:r>
              <a:rPr lang="nl-NL" dirty="0">
                <a:solidFill>
                  <a:srgbClr val="008D36"/>
                </a:solidFill>
                <a:latin typeface="Arial" charset="0"/>
                <a:ea typeface="ＭＳ Ｐゴシック" charset="0"/>
                <a:cs typeface="ＭＳ Ｐゴシック" charset="0"/>
              </a:rPr>
              <a:t>De </a:t>
            </a:r>
            <a:r>
              <a:rPr lang="nl-NL" b="1" dirty="0">
                <a:solidFill>
                  <a:srgbClr val="7030A0"/>
                </a:solidFill>
                <a:latin typeface="Arial" charset="0"/>
                <a:ea typeface="ＭＳ Ｐゴシック" charset="0"/>
                <a:cs typeface="ＭＳ Ｐゴシック" charset="0"/>
              </a:rPr>
              <a:t>methode</a:t>
            </a:r>
            <a:r>
              <a:rPr lang="nl-NL" dirty="0">
                <a:solidFill>
                  <a:srgbClr val="008D36"/>
                </a:solidFill>
                <a:latin typeface="Arial" charset="0"/>
                <a:ea typeface="ＭＳ Ｐゴシック" charset="0"/>
                <a:cs typeface="ＭＳ Ｐゴシック" charset="0"/>
              </a:rPr>
              <a:t> is NIET het startpunt</a:t>
            </a:r>
          </a:p>
          <a:p>
            <a:pPr eaLnBrk="1" hangingPunct="1">
              <a:buFontTx/>
              <a:buNone/>
            </a:pPr>
            <a:r>
              <a:rPr lang="nl-NL" dirty="0">
                <a:solidFill>
                  <a:srgbClr val="008D36"/>
                </a:solidFill>
                <a:latin typeface="Arial" charset="0"/>
                <a:ea typeface="ＭＳ Ｐゴシック" charset="0"/>
                <a:cs typeface="ＭＳ Ｐゴシック" charset="0"/>
              </a:rPr>
              <a:t>Startpunt zijn de </a:t>
            </a:r>
            <a:r>
              <a:rPr lang="nl-NL" b="1" dirty="0">
                <a:solidFill>
                  <a:srgbClr val="7030A0"/>
                </a:solidFill>
                <a:latin typeface="Arial" charset="0"/>
                <a:ea typeface="ＭＳ Ｐゴシック" charset="0"/>
                <a:cs typeface="ＭＳ Ｐゴシック" charset="0"/>
              </a:rPr>
              <a:t>leerdoelen</a:t>
            </a:r>
            <a:r>
              <a:rPr lang="nl-NL" dirty="0">
                <a:solidFill>
                  <a:srgbClr val="7030A0"/>
                </a:solidFill>
                <a:latin typeface="Arial" charset="0"/>
                <a:ea typeface="ＭＳ Ｐゴシック" charset="0"/>
                <a:cs typeface="ＭＳ Ｐゴシック" charset="0"/>
              </a:rPr>
              <a:t> </a:t>
            </a:r>
            <a:r>
              <a:rPr lang="nl-NL" dirty="0">
                <a:solidFill>
                  <a:srgbClr val="00B050"/>
                </a:solidFill>
                <a:latin typeface="Arial" charset="0"/>
                <a:ea typeface="ＭＳ Ｐゴシック" charset="0"/>
                <a:cs typeface="ＭＳ Ｐゴシック" charset="0"/>
              </a:rPr>
              <a:t>op basis van:</a:t>
            </a:r>
          </a:p>
          <a:p>
            <a:r>
              <a:rPr lang="nl-NL" sz="2400" dirty="0">
                <a:solidFill>
                  <a:srgbClr val="00B050"/>
                </a:solidFill>
                <a:latin typeface="Arial" charset="0"/>
                <a:ea typeface="ＭＳ Ｐゴシック" charset="0"/>
                <a:cs typeface="ＭＳ Ｐゴシック" charset="0"/>
              </a:rPr>
              <a:t>Landelijke eisen (kerndoelen, eindtermen, etc.)</a:t>
            </a:r>
          </a:p>
          <a:p>
            <a:r>
              <a:rPr lang="nl-NL" sz="2400" dirty="0">
                <a:solidFill>
                  <a:srgbClr val="00B050"/>
                </a:solidFill>
                <a:latin typeface="Arial" charset="0"/>
                <a:ea typeface="ＭＳ Ｐゴシック" charset="0"/>
                <a:cs typeface="ＭＳ Ｐゴシック" charset="0"/>
              </a:rPr>
              <a:t>Kennis en vaardigheden die de school belangrijk vindt (bijv. 21st </a:t>
            </a:r>
            <a:r>
              <a:rPr lang="nl-NL" sz="2400" dirty="0" err="1">
                <a:solidFill>
                  <a:srgbClr val="00B050"/>
                </a:solidFill>
                <a:latin typeface="Arial" charset="0"/>
                <a:ea typeface="ＭＳ Ｐゴシック" charset="0"/>
                <a:cs typeface="ＭＳ Ｐゴシック" charset="0"/>
              </a:rPr>
              <a:t>century</a:t>
            </a:r>
            <a:r>
              <a:rPr lang="nl-NL" sz="2400" dirty="0">
                <a:solidFill>
                  <a:srgbClr val="00B050"/>
                </a:solidFill>
                <a:latin typeface="Arial" charset="0"/>
                <a:ea typeface="ＭＳ Ｐゴシック" charset="0"/>
                <a:cs typeface="ＭＳ Ｐゴシック" charset="0"/>
              </a:rPr>
              <a:t> skills)</a:t>
            </a:r>
          </a:p>
          <a:p>
            <a:r>
              <a:rPr lang="nl-NL" sz="2400" dirty="0">
                <a:solidFill>
                  <a:srgbClr val="00B050"/>
                </a:solidFill>
                <a:latin typeface="Arial" charset="0"/>
                <a:ea typeface="ＭＳ Ｐゴシック" charset="0"/>
                <a:cs typeface="ＭＳ Ｐゴシック" charset="0"/>
              </a:rPr>
              <a:t>Kennis en vaardigheden die de vakgroep belangrijk vindt</a:t>
            </a:r>
          </a:p>
        </p:txBody>
      </p:sp>
    </p:spTree>
    <p:extLst>
      <p:ext uri="{BB962C8B-B14F-4D97-AF65-F5344CB8AC3E}">
        <p14:creationId xmlns:p14="http://schemas.microsoft.com/office/powerpoint/2010/main" val="884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ssolv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dissolve">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dissolve">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dissolve">
                                      <p:cBhvr>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dissolve">
                                      <p:cBhvr>
                                        <p:cTn id="27"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5</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Waarom zou je het willen?</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7419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650627" y="3288890"/>
            <a:ext cx="6851650" cy="3315554"/>
          </a:xfrm>
        </p:spPr>
        <p:txBody>
          <a:bodyPr/>
          <a:lstStyle/>
          <a:p>
            <a:r>
              <a:rPr lang="nl-NL" sz="2400">
                <a:solidFill>
                  <a:srgbClr val="00B050"/>
                </a:solidFill>
                <a:latin typeface="Arial" charset="0"/>
                <a:ea typeface="ＭＳ Ｐゴシック" charset="0"/>
                <a:cs typeface="ＭＳ Ｐゴシック" charset="0"/>
              </a:rPr>
              <a:t>Beter inzicht in inhoud en doelen van je (vak)programma</a:t>
            </a:r>
          </a:p>
          <a:p>
            <a:r>
              <a:rPr lang="nl-NL" sz="2400">
                <a:solidFill>
                  <a:srgbClr val="00B050"/>
                </a:solidFill>
                <a:latin typeface="Arial" charset="0"/>
                <a:ea typeface="ＭＳ Ｐゴシック" charset="0"/>
                <a:cs typeface="ＭＳ Ｐゴシック" charset="0"/>
              </a:rPr>
              <a:t>Meer invloed op vorm en inhoud van je eigen onderwijs</a:t>
            </a:r>
          </a:p>
          <a:p>
            <a:r>
              <a:rPr lang="nl-NL" sz="2400">
                <a:solidFill>
                  <a:srgbClr val="00B050"/>
                </a:solidFill>
                <a:latin typeface="Arial" charset="0"/>
                <a:ea typeface="ＭＳ Ｐゴシック" charset="0"/>
                <a:cs typeface="ＭＳ Ｐゴシック" charset="0"/>
              </a:rPr>
              <a:t>Differentiëren wordt eenvoudiger</a:t>
            </a:r>
          </a:p>
          <a:p>
            <a:r>
              <a:rPr lang="nl-NL" sz="2400">
                <a:solidFill>
                  <a:srgbClr val="00B050"/>
                </a:solidFill>
                <a:latin typeface="Arial" charset="0"/>
                <a:ea typeface="ＭＳ Ｐゴシック" charset="0"/>
                <a:cs typeface="ＭＳ Ｐゴシック" charset="0"/>
              </a:rPr>
              <a:t>Meer vrijheid voor de individuele docent</a:t>
            </a:r>
          </a:p>
          <a:p>
            <a:endParaRPr lang="nl-NL" sz="2400">
              <a:solidFill>
                <a:srgbClr val="00B05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54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ssolv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dissolve">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dissolve">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dissolve">
                                      <p:cBhvr>
                                        <p:cTn id="22"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a:defRPr/>
            </a:pPr>
            <a:fld id="{CFB8913F-16DB-7547-825E-CA97037A95EC}" type="datetime3">
              <a:rPr lang="nl-NL" smtClean="0"/>
              <a:pPr>
                <a:defRPr/>
              </a:pPr>
              <a:t>06/11/2019</a:t>
            </a:fld>
            <a:endParaRPr lang="nl-NL"/>
          </a:p>
        </p:txBody>
      </p:sp>
      <p:sp>
        <p:nvSpPr>
          <p:cNvPr id="5" name="Tijdelijke aanduiding voor voettekst 4"/>
          <p:cNvSpPr>
            <a:spLocks noGrp="1"/>
          </p:cNvSpPr>
          <p:nvPr>
            <p:ph type="ftr" sz="quarter" idx="11"/>
          </p:nvPr>
        </p:nvSpPr>
        <p:spPr/>
        <p:txBody>
          <a:bodyPr/>
          <a:lstStyle/>
          <a:p>
            <a:pPr>
              <a:defRPr/>
            </a:pPr>
            <a:r>
              <a:rPr lang="nl-NL"/>
              <a:t>Verenigde Scholen J.A. Alberdingk Thijm</a:t>
            </a:r>
          </a:p>
        </p:txBody>
      </p:sp>
      <p:sp>
        <p:nvSpPr>
          <p:cNvPr id="6" name="Tijdelijke aanduiding voor dianummer 5"/>
          <p:cNvSpPr>
            <a:spLocks noGrp="1"/>
          </p:cNvSpPr>
          <p:nvPr>
            <p:ph type="sldNum" sz="quarter" idx="12"/>
          </p:nvPr>
        </p:nvSpPr>
        <p:spPr/>
        <p:txBody>
          <a:bodyPr/>
          <a:lstStyle/>
          <a:p>
            <a:pPr>
              <a:defRPr/>
            </a:pPr>
            <a:fld id="{E47EDCA2-8E3A-B549-8AA3-AA91173E8A13}" type="slidenum">
              <a:rPr lang="nl-NL" smtClean="0"/>
              <a:pPr>
                <a:defRPr/>
              </a:pPr>
              <a:t>7</a:t>
            </a:fld>
            <a:endParaRPr lang="nl-NL"/>
          </a:p>
        </p:txBody>
      </p:sp>
      <p:sp>
        <p:nvSpPr>
          <p:cNvPr id="7" name="Rectangle 6"/>
          <p:cNvSpPr>
            <a:spLocks noGrp="1" noChangeArrowheads="1"/>
          </p:cNvSpPr>
          <p:nvPr>
            <p:ph idx="1"/>
          </p:nvPr>
        </p:nvSpPr>
        <p:spPr>
          <a:xfrm>
            <a:off x="457200" y="3750273"/>
            <a:ext cx="7096125" cy="2020148"/>
          </a:xfrm>
        </p:spPr>
        <p:txBody>
          <a:bodyPr/>
          <a:lstStyle/>
          <a:p>
            <a:pPr marL="0" indent="0" eaLnBrk="1" hangingPunct="1">
              <a:buNone/>
            </a:pPr>
            <a:r>
              <a:rPr lang="nl-NL" sz="3200" b="1">
                <a:solidFill>
                  <a:srgbClr val="008D36"/>
                </a:solidFill>
                <a:latin typeface="Arial" charset="0"/>
                <a:ea typeface="ＭＳ Ｐゴシック" charset="0"/>
                <a:cs typeface="ＭＳ Ｐゴシック" charset="0"/>
              </a:rPr>
              <a:t>Wat is het probleem om ermee te starten?</a:t>
            </a:r>
          </a:p>
          <a:p>
            <a:pPr marL="0" indent="0" eaLnBrk="1" hangingPunct="1">
              <a:buNone/>
            </a:pPr>
            <a:endParaRPr lang="nl-NL">
              <a:solidFill>
                <a:srgbClr val="CC3300"/>
              </a:solidFill>
              <a:latin typeface="Arial" charset="0"/>
            </a:endParaRPr>
          </a:p>
          <a:p>
            <a:pPr marL="0" indent="0" eaLnBrk="1" hangingPunct="1">
              <a:buNone/>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82012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650627" y="4188542"/>
            <a:ext cx="6851650" cy="2415902"/>
          </a:xfrm>
        </p:spPr>
        <p:txBody>
          <a:bodyPr/>
          <a:lstStyle/>
          <a:p>
            <a:r>
              <a:rPr lang="nl-NL" sz="2400">
                <a:solidFill>
                  <a:srgbClr val="00B050"/>
                </a:solidFill>
                <a:latin typeface="Arial" charset="0"/>
                <a:ea typeface="ＭＳ Ｐゴシック" charset="0"/>
                <a:cs typeface="ＭＳ Ｐゴシック" charset="0"/>
              </a:rPr>
              <a:t>Niet of nauwelijks geleerd in de opleiding</a:t>
            </a:r>
          </a:p>
          <a:p>
            <a:r>
              <a:rPr lang="nl-NL" sz="2400">
                <a:solidFill>
                  <a:srgbClr val="00B050"/>
                </a:solidFill>
                <a:latin typeface="Arial" charset="0"/>
                <a:ea typeface="ＭＳ Ｐゴシック" charset="0"/>
                <a:cs typeface="ＭＳ Ｐゴシック" charset="0"/>
              </a:rPr>
              <a:t>Geen ervaring mee opgedaan in de dagelijkse onderwijspraktijk</a:t>
            </a:r>
          </a:p>
          <a:p>
            <a:endParaRPr lang="nl-NL" sz="2400">
              <a:solidFill>
                <a:srgbClr val="00B050"/>
              </a:solidFill>
              <a:ea typeface="ＭＳ Ｐゴシック" charset="0"/>
              <a:cs typeface="ＭＳ Ｐゴシック" charset="0"/>
            </a:endParaRPr>
          </a:p>
          <a:p>
            <a:pPr marL="0" indent="0">
              <a:buNone/>
            </a:pPr>
            <a:r>
              <a:rPr lang="nl-NL" sz="2400">
                <a:solidFill>
                  <a:srgbClr val="7030A0"/>
                </a:solidFill>
                <a:ea typeface="ＭＳ Ｐゴシック" charset="0"/>
                <a:cs typeface="ＭＳ Ｐゴシック" charset="0"/>
              </a:rPr>
              <a:t>Kortom: zekerheden loslaten is eng!</a:t>
            </a:r>
          </a:p>
        </p:txBody>
      </p:sp>
    </p:spTree>
    <p:extLst>
      <p:ext uri="{BB962C8B-B14F-4D97-AF65-F5344CB8AC3E}">
        <p14:creationId xmlns:p14="http://schemas.microsoft.com/office/powerpoint/2010/main" val="13658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dissolve">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dissolve">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dissolve">
                                      <p:cBhvr>
                                        <p:cTn id="17"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673274" y="3230671"/>
            <a:ext cx="7772400" cy="1470025"/>
          </a:xfrm>
        </p:spPr>
        <p:txBody>
          <a:bodyPr/>
          <a:lstStyle/>
          <a:p>
            <a:pPr eaLnBrk="1" hangingPunct="1"/>
            <a:r>
              <a:rPr lang="nl-NL" b="1">
                <a:solidFill>
                  <a:srgbClr val="7030A0"/>
                </a:solidFill>
                <a:latin typeface="Arial" charset="0"/>
                <a:ea typeface="ＭＳ Ｐゴシック" charset="0"/>
                <a:cs typeface="ＭＳ Ｐゴシック" charset="0"/>
              </a:rPr>
              <a:t>Werken met </a:t>
            </a:r>
            <a:r>
              <a:rPr lang="nl-NL" b="1">
                <a:solidFill>
                  <a:srgbClr val="008232"/>
                </a:solidFill>
                <a:latin typeface="Arial" charset="0"/>
                <a:ea typeface="ＭＳ Ｐゴシック" charset="0"/>
                <a:cs typeface="ＭＳ Ｐゴシック" charset="0"/>
              </a:rPr>
              <a:t>Leerdoelen</a:t>
            </a:r>
            <a:r>
              <a:rPr lang="nl-NL" b="1">
                <a:solidFill>
                  <a:srgbClr val="7030A0"/>
                </a:solidFill>
                <a:latin typeface="Arial" charset="0"/>
                <a:ea typeface="ＭＳ Ｐゴシック" charset="0"/>
                <a:cs typeface="ＭＳ Ｐゴシック" charset="0"/>
              </a:rPr>
              <a:t>: zelf vormgeven van het </a:t>
            </a:r>
            <a:r>
              <a:rPr lang="nl-NL" b="1">
                <a:solidFill>
                  <a:srgbClr val="008232"/>
                </a:solidFill>
                <a:latin typeface="Arial" charset="0"/>
                <a:ea typeface="ＭＳ Ｐゴシック" charset="0"/>
                <a:cs typeface="ＭＳ Ｐゴシック" charset="0"/>
              </a:rPr>
              <a:t>Curriculum</a:t>
            </a:r>
          </a:p>
        </p:txBody>
      </p:sp>
    </p:spTree>
    <p:extLst>
      <p:ext uri="{BB962C8B-B14F-4D97-AF65-F5344CB8AC3E}">
        <p14:creationId xmlns:p14="http://schemas.microsoft.com/office/powerpoint/2010/main" val="17004067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BF7BACFF2338438D204FEDC7A8CE96" ma:contentTypeVersion="4" ma:contentTypeDescription="Een nieuw document maken." ma:contentTypeScope="" ma:versionID="bb147c1489d49f94a6853462098cecd9">
  <xsd:schema xmlns:xsd="http://www.w3.org/2001/XMLSchema" xmlns:xs="http://www.w3.org/2001/XMLSchema" xmlns:p="http://schemas.microsoft.com/office/2006/metadata/properties" xmlns:ns2="563365e8-3cc6-4974-902f-0038e1bc10c5" targetNamespace="http://schemas.microsoft.com/office/2006/metadata/properties" ma:root="true" ma:fieldsID="be68d1d3f1464cbce7bcf423096756c8" ns2:_="">
    <xsd:import namespace="563365e8-3cc6-4974-902f-0038e1bc10c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365e8-3cc6-4974-902f-0038e1bc10c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9AE0D-4E43-45D2-92AB-72A8BEBC8805}">
  <ds:schemaRefs>
    <ds:schemaRef ds:uri="http://schemas.microsoft.com/sharepoint/v3/contenttype/forms"/>
  </ds:schemaRefs>
</ds:datastoreItem>
</file>

<file path=customXml/itemProps2.xml><?xml version="1.0" encoding="utf-8"?>
<ds:datastoreItem xmlns:ds="http://schemas.openxmlformats.org/officeDocument/2006/customXml" ds:itemID="{26C976E3-5EDE-4231-8E9C-24821B066775}">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563365e8-3cc6-4974-902f-0038e1bc10c5"/>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AE47553F-7FD4-4F44-A338-5038E52B6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365e8-3cc6-4974-902f-0038e1bc1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3062</TotalTime>
  <Words>917</Words>
  <Application>Microsoft Macintosh PowerPoint</Application>
  <PresentationFormat>Diavoorstelling (4:3)</PresentationFormat>
  <Paragraphs>275</Paragraphs>
  <Slides>36</Slides>
  <Notes>36</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36</vt:i4>
      </vt:variant>
    </vt:vector>
  </HeadingPairs>
  <TitlesOfParts>
    <vt:vector size="45" baseType="lpstr">
      <vt:lpstr>Arial</vt:lpstr>
      <vt:lpstr>Caecilia LT Std Bold</vt:lpstr>
      <vt:lpstr>Caecilia LT Std Light</vt:lpstr>
      <vt:lpstr>Caecilia LT Std Roman</vt:lpstr>
      <vt:lpstr>Calibri</vt:lpstr>
      <vt:lpstr>1_Office Theme</vt:lpstr>
      <vt:lpstr>Custom Design</vt:lpstr>
      <vt:lpstr>2_Office Theme</vt:lpstr>
      <vt:lpstr>3_Office Theme</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Werken met Leerdoelen: zelf vormgeven van het Curriculum</vt:lpstr>
      <vt:lpstr>Drie vragen staan centraal:</vt:lpstr>
      <vt:lpstr>PowerPoint-presentatie</vt:lpstr>
      <vt:lpstr>Het opbouwen van een nieuw curriculum (onderwijsprogramma) met start bij de leerlijn</vt:lpstr>
      <vt:lpstr>Wat is een leerlijn?</vt:lpstr>
      <vt:lpstr>Een leerlijn is een…</vt:lpstr>
      <vt:lpstr>PowerPoint-presentatie</vt:lpstr>
      <vt:lpstr>PowerPoint-presentatie</vt:lpstr>
      <vt:lpstr>PowerPoint-presentatie</vt:lpstr>
      <vt:lpstr>Voorbeeld aardrijkskunde:</vt:lpstr>
      <vt:lpstr>Wiskunde – 2V </vt:lpstr>
      <vt:lpstr>Biologie H/V </vt:lpstr>
      <vt:lpstr>PowerPoint-presentatie</vt:lpstr>
      <vt:lpstr>PowerPoint-presentatie</vt:lpstr>
      <vt:lpstr>Aanpak</vt:lpstr>
      <vt:lpstr>PowerPoint-presentatie</vt:lpstr>
      <vt:lpstr>Voorbeeld aardrijkskunde:</vt:lpstr>
      <vt:lpstr>PowerPoint-presentatie</vt:lpstr>
      <vt:lpstr>HOE wil ik dat de leerlingen leren? Randvoorwaarden:</vt:lpstr>
      <vt:lpstr>PowerPoint-presentatie</vt:lpstr>
      <vt:lpstr>Materiaal verzamelen </vt:lpstr>
      <vt:lpstr>Waarmee wil ik dat de leerlingen leren? Zoeken van materialen 1:</vt:lpstr>
      <vt:lpstr>Waarmee wil ik dat de leerlingen leren? Zoeken van materialen 2:</vt:lpstr>
      <vt:lpstr>Les ontwerpen </vt:lpstr>
      <vt:lpstr>Structuur van een les</vt:lpstr>
      <vt:lpstr>Opslaan van leerlijnen en lessen </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van Dongen</dc:creator>
  <cp:keywords/>
  <dc:description/>
  <cp:lastModifiedBy>john van dongen</cp:lastModifiedBy>
  <cp:revision>10</cp:revision>
  <dcterms:modified xsi:type="dcterms:W3CDTF">2019-11-06T09:17:27Z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0x0101000CBF7BACFF2338438D204FEDC7A8CE96</vt:lpwstr>
  </property>
</Properties>
</file>